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 id="263" r:id="rId7"/>
    <p:sldId id="264" r:id="rId8"/>
    <p:sldId id="265" r:id="rId9"/>
    <p:sldId id="266" r:id="rId10"/>
    <p:sldId id="267" r:id="rId11"/>
    <p:sldId id="269" r:id="rId12"/>
    <p:sldId id="287" r:id="rId13"/>
    <p:sldId id="271" r:id="rId14"/>
    <p:sldId id="273" r:id="rId15"/>
    <p:sldId id="275" r:id="rId16"/>
    <p:sldId id="277" r:id="rId17"/>
    <p:sldId id="278" r:id="rId18"/>
    <p:sldId id="280" r:id="rId19"/>
    <p:sldId id="282" r:id="rId20"/>
    <p:sldId id="284" r:id="rId21"/>
    <p:sldId id="28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20/10/2015</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20/10/2015</a:t>
            </a:fld>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357166"/>
            <a:ext cx="7772400" cy="1470025"/>
          </a:xfrm>
        </p:spPr>
        <p:txBody>
          <a:bodyPr/>
          <a:lstStyle/>
          <a:p>
            <a:r>
              <a:rPr lang="fr-FR" b="1" dirty="0" smtClean="0">
                <a:solidFill>
                  <a:srgbClr val="FF0000"/>
                </a:solidFill>
              </a:rPr>
              <a:t>UNITES</a:t>
            </a:r>
            <a:br>
              <a:rPr lang="fr-FR" b="1" dirty="0" smtClean="0">
                <a:solidFill>
                  <a:srgbClr val="FF0000"/>
                </a:solidFill>
              </a:rPr>
            </a:br>
            <a:r>
              <a:rPr lang="fr-FR" b="1" dirty="0" smtClean="0">
                <a:solidFill>
                  <a:srgbClr val="FF0000"/>
                </a:solidFill>
              </a:rPr>
              <a:t>ET GRANDEURS</a:t>
            </a:r>
            <a:endParaRPr lang="fr-FR" dirty="0">
              <a:solidFill>
                <a:srgbClr val="FF0000"/>
              </a:solidFill>
            </a:endParaRPr>
          </a:p>
        </p:txBody>
      </p:sp>
      <p:sp>
        <p:nvSpPr>
          <p:cNvPr id="3" name="Sous-titre 2"/>
          <p:cNvSpPr>
            <a:spLocks noGrp="1"/>
          </p:cNvSpPr>
          <p:nvPr>
            <p:ph type="subTitle" idx="1"/>
          </p:nvPr>
        </p:nvSpPr>
        <p:spPr>
          <a:xfrm>
            <a:off x="500034" y="1714488"/>
            <a:ext cx="8215370" cy="4429156"/>
          </a:xfrm>
        </p:spPr>
        <p:txBody>
          <a:bodyPr/>
          <a:lstStyle/>
          <a:p>
            <a:r>
              <a:rPr lang="fr-FR" b="1" dirty="0" smtClean="0">
                <a:solidFill>
                  <a:srgbClr val="7030A0"/>
                </a:solidFill>
              </a:rPr>
              <a:t>1-Introduction </a:t>
            </a:r>
          </a:p>
          <a:p>
            <a:pPr algn="just"/>
            <a:r>
              <a:rPr lang="fr-FR" dirty="0" smtClean="0">
                <a:solidFill>
                  <a:schemeClr val="tx1"/>
                </a:solidFill>
              </a:rPr>
              <a:t> </a:t>
            </a:r>
            <a:r>
              <a:rPr lang="fr-FR" i="1" dirty="0" smtClean="0">
                <a:solidFill>
                  <a:schemeClr val="tx1"/>
                </a:solidFill>
              </a:rPr>
              <a:t>Les scientifiques utilisent des unités pour</a:t>
            </a:r>
          </a:p>
          <a:p>
            <a:pPr algn="just"/>
            <a:r>
              <a:rPr lang="fr-FR" i="1" dirty="0" smtClean="0">
                <a:solidFill>
                  <a:schemeClr val="tx1"/>
                </a:solidFill>
              </a:rPr>
              <a:t>évaluer leurs mesures. Au cours du temps, divers systèmes d’unités ont été inventés et utilisés. Aujourd’hui, le « système international » est le seul valide, mais d’autres sont encore en usage, pour des raisons pratiques ou historiques.</a:t>
            </a:r>
            <a:endParaRPr lang="fr-FR" i="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Angle plan     radian    rad</a:t>
            </a:r>
          </a:p>
        </p:txBody>
      </p:sp>
      <p:sp>
        <p:nvSpPr>
          <p:cNvPr id="3" name="Espace réservé du contenu 2"/>
          <p:cNvSpPr>
            <a:spLocks noGrp="1"/>
          </p:cNvSpPr>
          <p:nvPr>
            <p:ph idx="1"/>
          </p:nvPr>
        </p:nvSpPr>
        <p:spPr>
          <a:xfrm>
            <a:off x="428596" y="1357298"/>
            <a:ext cx="8229600" cy="4525963"/>
          </a:xfrm>
        </p:spPr>
        <p:txBody>
          <a:bodyPr/>
          <a:lstStyle/>
          <a:p>
            <a:r>
              <a:rPr lang="fr-FR" i="1" dirty="0" smtClean="0">
                <a:solidFill>
                  <a:srgbClr val="FF0000"/>
                </a:solidFill>
              </a:rPr>
              <a:t>C’est quoi le radian?</a:t>
            </a:r>
            <a:endParaRPr lang="fr-FR" dirty="0" smtClean="0"/>
          </a:p>
          <a:p>
            <a:pPr lvl="0">
              <a:defRPr/>
            </a:pPr>
            <a:r>
              <a:rPr lang="fr-FR" dirty="0" smtClean="0"/>
              <a:t>On ajoute à ce système l’unité d’angle, qui est le « radian »</a:t>
            </a:r>
          </a:p>
          <a:p>
            <a:pPr lvl="0">
              <a:defRPr/>
            </a:pPr>
            <a:r>
              <a:rPr lang="fr-FR" dirty="0" smtClean="0"/>
              <a:t>Sur un cercle, un angle de </a:t>
            </a:r>
            <a:r>
              <a:rPr lang="fr-FR" sz="2800" dirty="0" smtClean="0"/>
              <a:t>1 </a:t>
            </a:r>
            <a:r>
              <a:rPr lang="fr-FR" dirty="0" smtClean="0"/>
              <a:t>radian est l’angle soutenu par une portion de circonférence égale au rayon du cercle</a:t>
            </a:r>
          </a:p>
          <a:p>
            <a:endParaRPr lang="fr-FR" dirty="0"/>
          </a:p>
        </p:txBody>
      </p:sp>
      <p:sp>
        <p:nvSpPr>
          <p:cNvPr id="4" name="Ellipse 3"/>
          <p:cNvSpPr/>
          <p:nvPr/>
        </p:nvSpPr>
        <p:spPr>
          <a:xfrm>
            <a:off x="4429124" y="4429108"/>
            <a:ext cx="2357454" cy="242889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cxnSp>
        <p:nvCxnSpPr>
          <p:cNvPr id="6" name="Connecteur droit 5"/>
          <p:cNvCxnSpPr/>
          <p:nvPr/>
        </p:nvCxnSpPr>
        <p:spPr>
          <a:xfrm>
            <a:off x="5500694" y="5643578"/>
            <a:ext cx="250033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flipH="1" flipV="1">
            <a:off x="5429256" y="3929066"/>
            <a:ext cx="1785950" cy="164307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357167"/>
            <a:ext cx="7772400" cy="857255"/>
          </a:xfrm>
        </p:spPr>
        <p:txBody>
          <a:bodyPr/>
          <a:lstStyle/>
          <a:p>
            <a:r>
              <a:rPr lang="fr-FR" b="1" dirty="0" smtClean="0">
                <a:solidFill>
                  <a:srgbClr val="FF0000"/>
                </a:solidFill>
              </a:rPr>
              <a:t>L’analyse dimensionnelle</a:t>
            </a:r>
            <a:endParaRPr lang="fr-FR" dirty="0">
              <a:solidFill>
                <a:srgbClr val="FF0000"/>
              </a:solidFill>
            </a:endParaRPr>
          </a:p>
        </p:txBody>
      </p:sp>
      <p:sp>
        <p:nvSpPr>
          <p:cNvPr id="3" name="Sous-titre 2"/>
          <p:cNvSpPr>
            <a:spLocks noGrp="1"/>
          </p:cNvSpPr>
          <p:nvPr>
            <p:ph type="subTitle" idx="1"/>
          </p:nvPr>
        </p:nvSpPr>
        <p:spPr>
          <a:xfrm>
            <a:off x="214282" y="1285860"/>
            <a:ext cx="8929718" cy="5214974"/>
          </a:xfrm>
        </p:spPr>
        <p:txBody>
          <a:bodyPr>
            <a:normAutofit/>
          </a:bodyPr>
          <a:lstStyle/>
          <a:p>
            <a:pPr algn="l"/>
            <a:r>
              <a:rPr lang="fr-FR" b="1" dirty="0" smtClean="0">
                <a:solidFill>
                  <a:schemeClr val="tx1"/>
                </a:solidFill>
              </a:rPr>
              <a:t>I/ Principe :</a:t>
            </a:r>
            <a:r>
              <a:rPr lang="fr-FR" sz="2400" dirty="0" smtClean="0">
                <a:solidFill>
                  <a:schemeClr val="tx1"/>
                </a:solidFill>
              </a:rPr>
              <a:t>Effectuer une </a:t>
            </a:r>
            <a:r>
              <a:rPr lang="fr-FR" sz="2400" i="1" dirty="0" smtClean="0">
                <a:solidFill>
                  <a:schemeClr val="tx1"/>
                </a:solidFill>
              </a:rPr>
              <a:t>analyse dimensionnelle permet de trouver la dimension d’une grandeur c’est-à-dire de savoir si</a:t>
            </a:r>
          </a:p>
          <a:p>
            <a:pPr algn="l"/>
            <a:r>
              <a:rPr lang="fr-FR" sz="2400" dirty="0" smtClean="0">
                <a:solidFill>
                  <a:schemeClr val="tx1"/>
                </a:solidFill>
              </a:rPr>
              <a:t>cette grandeur est une longueur (donc si elle s’exprimera en mètre dans le SI), un temps (donc si elle s’exprimera en seconde dans le SI) etc. En pratique, l’analyse dimensionnelle d’une grandeur va permettre de trouver son unité.</a:t>
            </a:r>
          </a:p>
          <a:p>
            <a:pPr algn="l"/>
            <a:r>
              <a:rPr lang="fr-FR" sz="2400" dirty="0" smtClean="0">
                <a:solidFill>
                  <a:schemeClr val="tx1"/>
                </a:solidFill>
              </a:rPr>
              <a:t>Le choix des sept grandeurs de base n'est pas unique, et les physiciens ont  adopté  sept  grandeurs de base du système international :</a:t>
            </a:r>
          </a:p>
          <a:p>
            <a:pPr algn="l"/>
            <a:r>
              <a:rPr lang="fr-FR" sz="2400" dirty="0" smtClean="0">
                <a:solidFill>
                  <a:schemeClr val="tx1"/>
                </a:solidFill>
              </a:rPr>
              <a:t> </a:t>
            </a:r>
            <a:r>
              <a:rPr lang="fr-FR" sz="2400" b="1" dirty="0" smtClean="0">
                <a:solidFill>
                  <a:srgbClr val="7030A0"/>
                </a:solidFill>
              </a:rPr>
              <a:t>la masse, la longueur, le temps, l'intensité électrique, la température thermodynamique, l'intensité lumineuse et la quantité de matière</a:t>
            </a: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smtClean="0">
              <a:solidFill>
                <a:schemeClr val="tx1"/>
              </a:solidFill>
            </a:endParaRPr>
          </a:p>
          <a:p>
            <a:pPr algn="l"/>
            <a:endParaRPr lang="fr-FR" sz="2400" dirty="0">
              <a:solidFill>
                <a:schemeClr val="tx1"/>
              </a:solidFill>
            </a:endParaRPr>
          </a:p>
        </p:txBody>
      </p:sp>
      <p:sp>
        <p:nvSpPr>
          <p:cNvPr id="4" name="Espace réservé de la date 3"/>
          <p:cNvSpPr>
            <a:spLocks noGrp="1"/>
          </p:cNvSpPr>
          <p:nvPr>
            <p:ph type="dt" sz="half" idx="10"/>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11</a:t>
            </a:fld>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Equations aux dimensions</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i="1" dirty="0" smtClean="0">
                <a:latin typeface="Comic Sans MS" pitchFamily="66" charset="0"/>
              </a:rPr>
              <a:t>Dans une relation entre grandeurs, on remplace chaque terme par la grandeur fondamentale correspondante L pour une longueur, M pour une masse, T pour un temps, I pour une intensité  électrique…</a:t>
            </a:r>
          </a:p>
          <a:p>
            <a:pPr algn="just"/>
            <a:r>
              <a:rPr lang="fr-FR" i="1" dirty="0" smtClean="0">
                <a:latin typeface="Comic Sans MS" pitchFamily="66" charset="0"/>
              </a:rPr>
              <a:t>On obtient ainsi l’équation aux dimensions.</a:t>
            </a:r>
          </a:p>
          <a:p>
            <a:pPr algn="just"/>
            <a:r>
              <a:rPr lang="fr-FR" i="1" dirty="0" smtClean="0">
                <a:latin typeface="Comic Sans MS" pitchFamily="66" charset="0"/>
              </a:rPr>
              <a:t>Cette équation permet :</a:t>
            </a:r>
          </a:p>
          <a:p>
            <a:pPr algn="just"/>
            <a:r>
              <a:rPr lang="fr-FR" i="1" dirty="0" smtClean="0">
                <a:latin typeface="Comic Sans MS" pitchFamily="66" charset="0"/>
              </a:rPr>
              <a:t>· De déterminer l’unité composée d’une grandeur en fonction des grandeurs fondamentales.</a:t>
            </a:r>
          </a:p>
          <a:p>
            <a:pPr algn="just"/>
            <a:r>
              <a:rPr lang="fr-FR" i="1" dirty="0" smtClean="0">
                <a:latin typeface="Comic Sans MS" pitchFamily="66" charset="0"/>
              </a:rPr>
              <a:t>· De tester si une formule est homogène.</a:t>
            </a:r>
          </a:p>
          <a:p>
            <a:pPr algn="just"/>
            <a:r>
              <a:rPr lang="fr-FR" i="1" dirty="0" smtClean="0">
                <a:latin typeface="Comic Sans MS" pitchFamily="66" charset="0"/>
              </a:rPr>
              <a:t>· De faire des conversions d’unités.</a:t>
            </a:r>
          </a:p>
          <a:p>
            <a:r>
              <a:rPr lang="fr-FR" i="1" dirty="0" smtClean="0">
                <a:latin typeface="Comic Sans MS" pitchFamily="66" charset="0"/>
              </a:rPr>
              <a:t>L’équation aux dimensions permet de contrôler la validité d’une formule. Par exemple, une vitesse est exprimée</a:t>
            </a:r>
          </a:p>
          <a:p>
            <a:r>
              <a:rPr lang="fr-FR" i="1" dirty="0" smtClean="0">
                <a:latin typeface="Comic Sans MS" pitchFamily="66" charset="0"/>
              </a:rPr>
              <a:t>en km par heure. C’est une longueur divisée par un temps</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443914" cy="1285860"/>
          </a:xfrm>
        </p:spPr>
        <p:txBody>
          <a:bodyPr>
            <a:normAutofit/>
          </a:bodyPr>
          <a:lstStyle/>
          <a:p>
            <a:pPr algn="ctr"/>
            <a:r>
              <a:rPr lang="fr-FR" sz="3600" i="1" dirty="0" smtClean="0">
                <a:solidFill>
                  <a:srgbClr val="FF0000"/>
                </a:solidFill>
              </a:rPr>
              <a:t>2-sept  grandeurs de base du système international</a:t>
            </a:r>
            <a:endParaRPr lang="fr-FR" sz="3600" i="1" dirty="0">
              <a:solidFill>
                <a:srgbClr val="FF0000"/>
              </a:solidFill>
            </a:endParaRPr>
          </a:p>
        </p:txBody>
      </p:sp>
      <p:graphicFrame>
        <p:nvGraphicFramePr>
          <p:cNvPr id="5" name="Tableau 4"/>
          <p:cNvGraphicFramePr>
            <a:graphicFrameLocks noGrp="1"/>
          </p:cNvGraphicFramePr>
          <p:nvPr/>
        </p:nvGraphicFramePr>
        <p:xfrm>
          <a:off x="1071538" y="1500174"/>
          <a:ext cx="7358114" cy="5040480"/>
        </p:xfrm>
        <a:graphic>
          <a:graphicData uri="http://schemas.openxmlformats.org/drawingml/2006/table">
            <a:tbl>
              <a:tblPr firstRow="1" bandRow="1">
                <a:tableStyleId>{5C22544A-7EE6-4342-B048-85BDC9FD1C3A}</a:tableStyleId>
              </a:tblPr>
              <a:tblGrid>
                <a:gridCol w="3714776"/>
                <a:gridCol w="3643338"/>
              </a:tblGrid>
              <a:tr h="417377">
                <a:tc>
                  <a:txBody>
                    <a:bodyPr/>
                    <a:lstStyle/>
                    <a:p>
                      <a:pPr algn="ctr"/>
                      <a:r>
                        <a:rPr lang="fr-FR" sz="2400" b="1" kern="1200" dirty="0" smtClean="0">
                          <a:solidFill>
                            <a:schemeClr val="tx1"/>
                          </a:solidFill>
                          <a:latin typeface="+mn-lt"/>
                          <a:ea typeface="+mn-ea"/>
                          <a:cs typeface="+mn-cs"/>
                        </a:rPr>
                        <a:t>Grandeur</a:t>
                      </a:r>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b="1" kern="1200" dirty="0" smtClean="0">
                          <a:solidFill>
                            <a:schemeClr val="tx1"/>
                          </a:solidFill>
                          <a:latin typeface="+mn-lt"/>
                          <a:ea typeface="+mn-ea"/>
                          <a:cs typeface="+mn-cs"/>
                        </a:rPr>
                        <a:t>Symbole  dimensionnel</a:t>
                      </a:r>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63880">
                <a:tc>
                  <a:txBody>
                    <a:bodyPr/>
                    <a:lstStyle/>
                    <a:p>
                      <a:pPr algn="ctr"/>
                      <a:r>
                        <a:rPr lang="fr-FR" sz="3200" kern="1200" dirty="0" smtClean="0">
                          <a:solidFill>
                            <a:schemeClr val="dk1"/>
                          </a:solidFill>
                          <a:latin typeface="+mn-lt"/>
                          <a:ea typeface="+mn-ea"/>
                          <a:cs typeface="+mn-cs"/>
                        </a:rPr>
                        <a:t>masse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M</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3880">
                <a:tc>
                  <a:txBody>
                    <a:bodyPr/>
                    <a:lstStyle/>
                    <a:p>
                      <a:pPr algn="ctr"/>
                      <a:r>
                        <a:rPr lang="fr-FR" sz="3200" kern="1200" dirty="0" smtClean="0">
                          <a:solidFill>
                            <a:schemeClr val="dk1"/>
                          </a:solidFill>
                          <a:latin typeface="+mn-lt"/>
                          <a:ea typeface="+mn-ea"/>
                          <a:cs typeface="+mn-cs"/>
                        </a:rPr>
                        <a:t>longueur</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L</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spcAft>
                          <a:spcPts val="0"/>
                        </a:spcAft>
                      </a:pPr>
                      <a:r>
                        <a:rPr lang="fr-FR" sz="3200" dirty="0">
                          <a:latin typeface="Times New Roman"/>
                          <a:ea typeface="Times New Roman"/>
                          <a:cs typeface="CMR10"/>
                        </a:rPr>
                        <a:t>temps</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T</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r>
                        <a:rPr lang="fr-FR" sz="3200" kern="1200" dirty="0" smtClean="0">
                          <a:solidFill>
                            <a:schemeClr val="dk1"/>
                          </a:solidFill>
                          <a:latin typeface="+mn-lt"/>
                          <a:ea typeface="+mn-ea"/>
                          <a:cs typeface="+mn-cs"/>
                        </a:rPr>
                        <a:t>intensité électrique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I</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r>
                        <a:rPr lang="fr-FR" sz="3200" kern="1200" dirty="0" smtClean="0">
                          <a:solidFill>
                            <a:schemeClr val="dk1"/>
                          </a:solidFill>
                          <a:latin typeface="+mn-lt"/>
                          <a:ea typeface="+mn-ea"/>
                          <a:cs typeface="+mn-cs"/>
                        </a:rPr>
                        <a:t>température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θ</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r>
                        <a:rPr lang="fr-FR" sz="3200" kern="1200" dirty="0" smtClean="0">
                          <a:solidFill>
                            <a:schemeClr val="dk1"/>
                          </a:solidFill>
                          <a:latin typeface="+mn-lt"/>
                          <a:ea typeface="+mn-ea"/>
                          <a:cs typeface="+mn-cs"/>
                        </a:rPr>
                        <a:t>intensité lumineuse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J</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104">
                <a:tc>
                  <a:txBody>
                    <a:bodyPr/>
                    <a:lstStyle/>
                    <a:p>
                      <a:pPr algn="ctr"/>
                      <a:r>
                        <a:rPr lang="fr-FR" sz="3200" kern="1200" dirty="0" smtClean="0">
                          <a:solidFill>
                            <a:schemeClr val="dk1"/>
                          </a:solidFill>
                          <a:latin typeface="+mn-lt"/>
                          <a:ea typeface="+mn-ea"/>
                          <a:cs typeface="+mn-cs"/>
                        </a:rPr>
                        <a:t>quantité de matière</a:t>
                      </a:r>
                      <a:endParaRPr lang="fr-FR"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3200" dirty="0">
                          <a:latin typeface="Times New Roman"/>
                          <a:ea typeface="Times New Roman"/>
                          <a:cs typeface="CMR10"/>
                        </a:rPr>
                        <a:t>N</a:t>
                      </a:r>
                      <a:endParaRPr lang="fr-FR" sz="3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Espace réservé de la date 3"/>
          <p:cNvSpPr>
            <a:spLocks noGrp="1"/>
          </p:cNvSpPr>
          <p:nvPr>
            <p:ph type="dt" sz="half" idx="10"/>
          </p:nvPr>
        </p:nvSpPr>
        <p:spPr/>
        <p:txBody>
          <a:bodyPr/>
          <a:lstStyle/>
          <a:p>
            <a:r>
              <a:rPr lang="fr-FR" smtClean="0"/>
              <a:t>02/12/2014</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13</a:t>
            </a:fld>
            <a:endParaRPr lang="fr-BE"/>
          </a:p>
        </p:txBody>
      </p:sp>
      <p:sp>
        <p:nvSpPr>
          <p:cNvPr id="7" name="Espace réservé du pied de page 6"/>
          <p:cNvSpPr>
            <a:spLocks noGrp="1"/>
          </p:cNvSpPr>
          <p:nvPr>
            <p:ph type="ftr" sz="quarter" idx="11"/>
          </p:nvPr>
        </p:nvSpPr>
        <p:spPr/>
        <p:txBody>
          <a:bodyPr/>
          <a:lstStyle/>
          <a:p>
            <a:r>
              <a:rPr lang="fr-BE" smtClean="0"/>
              <a:t>cour de metrologie</a:t>
            </a:r>
            <a:endParaRPr lang="fr-BE"/>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643966" cy="1143000"/>
          </a:xfrm>
        </p:spPr>
        <p:txBody>
          <a:bodyPr>
            <a:normAutofit/>
          </a:bodyPr>
          <a:lstStyle/>
          <a:p>
            <a:pPr algn="ctr"/>
            <a:r>
              <a:rPr lang="fr-FR" sz="4000" dirty="0" smtClean="0">
                <a:solidFill>
                  <a:srgbClr val="FF0000"/>
                </a:solidFill>
              </a:rPr>
              <a:t>Deux règles principales sont à respecter</a:t>
            </a:r>
            <a:endParaRPr lang="fr-FR" sz="4000" dirty="0">
              <a:solidFill>
                <a:srgbClr val="FF0000"/>
              </a:solidFill>
            </a:endParaRPr>
          </a:p>
        </p:txBody>
      </p:sp>
      <p:sp>
        <p:nvSpPr>
          <p:cNvPr id="3" name="Espace réservé du contenu 2"/>
          <p:cNvSpPr>
            <a:spLocks noGrp="1"/>
          </p:cNvSpPr>
          <p:nvPr>
            <p:ph idx="1"/>
          </p:nvPr>
        </p:nvSpPr>
        <p:spPr>
          <a:xfrm>
            <a:off x="214282" y="1935480"/>
            <a:ext cx="8643998" cy="4389120"/>
          </a:xfrm>
        </p:spPr>
        <p:txBody>
          <a:bodyPr>
            <a:noAutofit/>
          </a:bodyPr>
          <a:lstStyle/>
          <a:p>
            <a:r>
              <a:rPr lang="fr-FR" sz="2800" dirty="0" smtClean="0"/>
              <a:t>Dans les expressions littérales, on peut remplacer les grandeurs par leurs unités. L’unité de la grandeur sera notée : [grandeur]. Ex : [tension] = V ou [distance] = m etc.</a:t>
            </a:r>
          </a:p>
          <a:p>
            <a:r>
              <a:rPr lang="fr-FR" sz="2800" i="1" dirty="0" smtClean="0"/>
              <a:t>Remarque : en toute rigueur, la notation [grandeur] désigne la dimension de la grandeur (pas exactement son unité...).</a:t>
            </a:r>
          </a:p>
          <a:p>
            <a:r>
              <a:rPr lang="fr-FR" sz="2800" dirty="0" smtClean="0"/>
              <a:t> Lors d’analyses dimensionnelles, le chiffre 1 est synonyme de « sans unité ».</a:t>
            </a:r>
            <a:endParaRPr lang="fr-FR" sz="2800" dirty="0"/>
          </a:p>
        </p:txBody>
      </p:sp>
      <p:sp>
        <p:nvSpPr>
          <p:cNvPr id="4" name="Espace réservé de la date 3"/>
          <p:cNvSpPr>
            <a:spLocks noGrp="1"/>
          </p:cNvSpPr>
          <p:nvPr>
            <p:ph type="dt" sz="half" idx="10"/>
          </p:nvPr>
        </p:nvSpPr>
        <p:spPr/>
        <p:txBody>
          <a:bodyPr/>
          <a:lstStyle/>
          <a:p>
            <a:endParaRPr lang="fr-BE" dirty="0"/>
          </a:p>
        </p:txBody>
      </p:sp>
      <p:sp>
        <p:nvSpPr>
          <p:cNvPr id="5" name="Espace réservé du numéro de diapositive 4"/>
          <p:cNvSpPr>
            <a:spLocks noGrp="1"/>
          </p:cNvSpPr>
          <p:nvPr>
            <p:ph type="sldNum" sz="quarter" idx="12"/>
          </p:nvPr>
        </p:nvSpPr>
        <p:spPr>
          <a:xfrm>
            <a:off x="7500958" y="6675437"/>
            <a:ext cx="2133600" cy="365125"/>
          </a:xfrm>
        </p:spPr>
        <p:txBody>
          <a:bodyPr/>
          <a:lstStyle/>
          <a:p>
            <a:fld id="{CF4668DC-857F-487D-BFFA-8C0CA5037977}" type="slidenum">
              <a:rPr lang="fr-BE" smtClean="0"/>
              <a:pPr/>
              <a:t>14</a:t>
            </a:fld>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normAutofit fontScale="90000"/>
          </a:bodyPr>
          <a:lstStyle/>
          <a:p>
            <a:r>
              <a:rPr lang="fr-FR" u="sng" dirty="0" smtClean="0"/>
              <a:t>Ecriture d'une équation aux dimensions</a:t>
            </a:r>
            <a:endParaRPr lang="fr-FR" dirty="0"/>
          </a:p>
        </p:txBody>
      </p:sp>
      <p:sp>
        <p:nvSpPr>
          <p:cNvPr id="3" name="Espace réservé du contenu 2"/>
          <p:cNvSpPr>
            <a:spLocks noGrp="1"/>
          </p:cNvSpPr>
          <p:nvPr>
            <p:ph idx="1"/>
          </p:nvPr>
        </p:nvSpPr>
        <p:spPr>
          <a:xfrm>
            <a:off x="428596" y="1571612"/>
            <a:ext cx="8229600" cy="4525963"/>
          </a:xfrm>
        </p:spPr>
        <p:txBody>
          <a:bodyPr/>
          <a:lstStyle/>
          <a:p>
            <a:r>
              <a:rPr lang="fr-FR" dirty="0" smtClean="0"/>
              <a:t>Soit G une grandeur physique. Sa dimension est notée [G]. Par exemple, si G est une longueur, on écrira :</a:t>
            </a:r>
          </a:p>
          <a:p>
            <a:endParaRPr lang="fr-FR" dirty="0" smtClean="0"/>
          </a:p>
          <a:p>
            <a:endParaRPr lang="fr-FR" dirty="0" smtClean="0"/>
          </a:p>
          <a:p>
            <a:r>
              <a:rPr lang="fr-FR" dirty="0" smtClean="0"/>
              <a:t>L'équation aux dimensions d'une vitesse v est :</a:t>
            </a:r>
          </a:p>
          <a:p>
            <a:endParaRPr lang="fr-FR" dirty="0" smtClean="0"/>
          </a:p>
          <a:p>
            <a:endParaRPr lang="fr-F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025" name="Object 1"/>
          <p:cNvGraphicFramePr>
            <a:graphicFrameLocks noChangeAspect="1"/>
          </p:cNvGraphicFramePr>
          <p:nvPr/>
        </p:nvGraphicFramePr>
        <p:xfrm>
          <a:off x="4500562" y="2786058"/>
          <a:ext cx="3214710" cy="928694"/>
        </p:xfrm>
        <a:graphic>
          <a:graphicData uri="http://schemas.openxmlformats.org/presentationml/2006/ole">
            <p:oleObj spid="_x0000_s1026" name="Équation" r:id="rId3" imgW="482181" imgH="215713" progId="Equation.3">
              <p:embed/>
            </p:oleObj>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027" name="Object 3"/>
          <p:cNvGraphicFramePr>
            <a:graphicFrameLocks noChangeAspect="1"/>
          </p:cNvGraphicFramePr>
          <p:nvPr/>
        </p:nvGraphicFramePr>
        <p:xfrm>
          <a:off x="4357686" y="5214950"/>
          <a:ext cx="2786082" cy="1143008"/>
        </p:xfrm>
        <a:graphic>
          <a:graphicData uri="http://schemas.openxmlformats.org/presentationml/2006/ole">
            <p:oleObj spid="_x0000_s1027" name="Équation" r:id="rId4" imgW="647700" imgH="228600" progId="Equation.3">
              <p:embed/>
            </p:oleObj>
          </a:graphicData>
        </a:graphic>
      </p:graphicFrame>
      <p:sp>
        <p:nvSpPr>
          <p:cNvPr id="9" name="Espace réservé du numéro de diapositive 8"/>
          <p:cNvSpPr>
            <a:spLocks noGrp="1"/>
          </p:cNvSpPr>
          <p:nvPr>
            <p:ph type="sldNum" sz="quarter" idx="12"/>
          </p:nvPr>
        </p:nvSpPr>
        <p:spPr/>
        <p:txBody>
          <a:bodyPr/>
          <a:lstStyle/>
          <a:p>
            <a:fld id="{CF4668DC-857F-487D-BFFA-8C0CA5037977}" type="slidenum">
              <a:rPr lang="fr-BE" smtClean="0"/>
              <a:pPr/>
              <a:t>15</a:t>
            </a:fld>
            <a:endParaRPr lang="fr-BE"/>
          </a:p>
        </p:txBody>
      </p:sp>
      <p:sp>
        <p:nvSpPr>
          <p:cNvPr id="10" name="Espace réservé du pied de page 9"/>
          <p:cNvSpPr>
            <a:spLocks noGrp="1"/>
          </p:cNvSpPr>
          <p:nvPr>
            <p:ph type="ftr" sz="quarter" idx="11"/>
          </p:nvPr>
        </p:nvSpPr>
        <p:spPr/>
        <p:txBody>
          <a:bodyPr/>
          <a:lstStyle/>
          <a:p>
            <a:r>
              <a:rPr lang="fr-BE" smtClean="0"/>
              <a:t>cour de metrologie</a:t>
            </a:r>
            <a:endParaRPr lang="fr-BE"/>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1143000"/>
          </a:xfrm>
        </p:spPr>
        <p:txBody>
          <a:bodyPr/>
          <a:lstStyle/>
          <a:p>
            <a:endParaRPr lang="fr-FR" dirty="0"/>
          </a:p>
        </p:txBody>
      </p:sp>
      <p:sp>
        <p:nvSpPr>
          <p:cNvPr id="3" name="Espace réservé du contenu 2"/>
          <p:cNvSpPr>
            <a:spLocks noGrp="1"/>
          </p:cNvSpPr>
          <p:nvPr>
            <p:ph idx="1"/>
          </p:nvPr>
        </p:nvSpPr>
        <p:spPr/>
        <p:txBody>
          <a:bodyPr/>
          <a:lstStyle/>
          <a:p>
            <a:r>
              <a:rPr lang="fr-FR" dirty="0" smtClean="0"/>
              <a:t>On en déduit l'écriture générale de l'équation aux dimensions de la grandeur G:</a:t>
            </a:r>
          </a:p>
          <a:p>
            <a:endParaRPr lang="fr-FR" dirty="0" smtClean="0"/>
          </a:p>
          <a:p>
            <a:pPr>
              <a:buNone/>
            </a:pPr>
            <a:endParaRPr lang="fr-FR" dirty="0" smtClean="0"/>
          </a:p>
          <a:p>
            <a:r>
              <a:rPr lang="fr-FR" dirty="0" smtClean="0"/>
              <a:t>L'équation aux dimensions d'une grandeur G sans dimension se recuit à :</a:t>
            </a:r>
          </a:p>
          <a:p>
            <a:r>
              <a:rPr lang="fr-FR" dirty="0" smtClean="0"/>
              <a:t> </a:t>
            </a:r>
          </a:p>
          <a:p>
            <a:endParaRPr lang="fr-FR"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7409" name="Object 1"/>
          <p:cNvGraphicFramePr>
            <a:graphicFrameLocks noChangeAspect="1"/>
          </p:cNvGraphicFramePr>
          <p:nvPr/>
        </p:nvGraphicFramePr>
        <p:xfrm>
          <a:off x="428596" y="2928934"/>
          <a:ext cx="7858180" cy="928694"/>
        </p:xfrm>
        <a:graphic>
          <a:graphicData uri="http://schemas.openxmlformats.org/presentationml/2006/ole">
            <p:oleObj spid="_x0000_s2050" name="Équation" r:id="rId3" imgW="1993900" imgH="228600" progId="Equation.3">
              <p:embed/>
            </p:oleObj>
          </a:graphicData>
        </a:graphic>
      </p:graphicFrame>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7411" name="Object 3"/>
          <p:cNvGraphicFramePr>
            <a:graphicFrameLocks noChangeAspect="1"/>
          </p:cNvGraphicFramePr>
          <p:nvPr/>
        </p:nvGraphicFramePr>
        <p:xfrm>
          <a:off x="2571736" y="5000636"/>
          <a:ext cx="2571768" cy="719141"/>
        </p:xfrm>
        <a:graphic>
          <a:graphicData uri="http://schemas.openxmlformats.org/presentationml/2006/ole">
            <p:oleObj spid="_x0000_s2051" name="Équation" r:id="rId4" imgW="431613" imgH="215806" progId="Equation.3">
              <p:embed/>
            </p:oleObj>
          </a:graphicData>
        </a:graphic>
      </p:graphicFrame>
      <p:sp>
        <p:nvSpPr>
          <p:cNvPr id="8" name="Espace réservé de la date 7"/>
          <p:cNvSpPr>
            <a:spLocks noGrp="1"/>
          </p:cNvSpPr>
          <p:nvPr>
            <p:ph type="dt" sz="half" idx="10"/>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16</a:t>
            </a:fld>
            <a:endParaRPr lang="fr-BE"/>
          </a:p>
        </p:txBody>
      </p:sp>
      <p:sp>
        <p:nvSpPr>
          <p:cNvPr id="10" name="Espace réservé du pied de page 9"/>
          <p:cNvSpPr>
            <a:spLocks noGrp="1"/>
          </p:cNvSpPr>
          <p:nvPr>
            <p:ph type="ftr" sz="quarter" idx="11"/>
          </p:nvPr>
        </p:nvSpPr>
        <p:spPr/>
        <p:txBody>
          <a:bodyPr/>
          <a:lstStyle/>
          <a:p>
            <a:r>
              <a:rPr lang="fr-BE" smtClean="0"/>
              <a:t>cour de metrologie</a:t>
            </a:r>
            <a:endParaRPr lang="fr-BE"/>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68313" y="2708275"/>
            <a:ext cx="8229600" cy="868363"/>
          </a:xfrm>
        </p:spPr>
        <p:txBody>
          <a:bodyPr/>
          <a:lstStyle/>
          <a:p>
            <a:pPr eaLnBrk="1" hangingPunct="1">
              <a:defRPr/>
            </a:pPr>
            <a:r>
              <a:rPr lang="fr-CA" dirty="0" smtClean="0">
                <a:solidFill>
                  <a:srgbClr val="FF0000"/>
                </a:solidFill>
              </a:rPr>
              <a:t>Théorème</a:t>
            </a:r>
          </a:p>
        </p:txBody>
      </p:sp>
      <p:sp>
        <p:nvSpPr>
          <p:cNvPr id="16387" name="Rectangle 3"/>
          <p:cNvSpPr>
            <a:spLocks noGrp="1" noChangeArrowheads="1"/>
          </p:cNvSpPr>
          <p:nvPr>
            <p:ph type="body" idx="1"/>
          </p:nvPr>
        </p:nvSpPr>
        <p:spPr>
          <a:xfrm>
            <a:off x="468313" y="3644900"/>
            <a:ext cx="8229600" cy="2476500"/>
          </a:xfrm>
        </p:spPr>
        <p:txBody>
          <a:bodyPr/>
          <a:lstStyle/>
          <a:p>
            <a:pPr eaLnBrk="1" hangingPunct="1"/>
            <a:r>
              <a:rPr lang="fr-CA" dirty="0" smtClean="0"/>
              <a:t>Toute équation non homogène est </a:t>
            </a:r>
            <a:r>
              <a:rPr lang="fr-CA" b="1" dirty="0" smtClean="0"/>
              <a:t>nécessairement</a:t>
            </a:r>
            <a:r>
              <a:rPr lang="fr-CA" dirty="0" smtClean="0"/>
              <a:t> </a:t>
            </a:r>
            <a:r>
              <a:rPr lang="fr-CA" sz="3600" dirty="0" smtClean="0">
                <a:solidFill>
                  <a:srgbClr val="FF0000"/>
                </a:solidFill>
              </a:rPr>
              <a:t>Fausse</a:t>
            </a:r>
            <a:r>
              <a:rPr lang="fr-CA" dirty="0" smtClean="0">
                <a:solidFill>
                  <a:srgbClr val="FF0000"/>
                </a:solidFill>
              </a:rPr>
              <a:t>.</a:t>
            </a:r>
          </a:p>
          <a:p>
            <a:pPr eaLnBrk="1" hangingPunct="1"/>
            <a:r>
              <a:rPr lang="fr-CA" dirty="0" smtClean="0"/>
              <a:t>Toute équation homogène est juste, sinon pertinente.</a:t>
            </a:r>
          </a:p>
        </p:txBody>
      </p:sp>
      <p:sp>
        <p:nvSpPr>
          <p:cNvPr id="86020" name="Rectangle 4"/>
          <p:cNvSpPr>
            <a:spLocks noChangeArrowheads="1"/>
          </p:cNvSpPr>
          <p:nvPr/>
        </p:nvSpPr>
        <p:spPr bwMode="auto">
          <a:xfrm>
            <a:off x="468313" y="188913"/>
            <a:ext cx="8229600" cy="868362"/>
          </a:xfrm>
          <a:prstGeom prst="rect">
            <a:avLst/>
          </a:prstGeom>
          <a:noFill/>
          <a:ln w="9525">
            <a:noFill/>
            <a:miter lim="800000"/>
            <a:headEnd/>
            <a:tailEnd/>
          </a:ln>
          <a:effectLst/>
        </p:spPr>
        <p:txBody>
          <a:bodyPr anchor="ctr"/>
          <a:lstStyle/>
          <a:p>
            <a:pPr algn="ctr">
              <a:lnSpc>
                <a:spcPct val="90000"/>
              </a:lnSpc>
              <a:defRPr/>
            </a:pPr>
            <a:r>
              <a:rPr lang="fr-CA" sz="4400" dirty="0">
                <a:solidFill>
                  <a:srgbClr val="FF0000"/>
                </a:solidFill>
                <a:effectLst>
                  <a:outerShdw blurRad="38100" dist="38100" dir="2700000" algn="tl">
                    <a:srgbClr val="C0C0C0"/>
                  </a:outerShdw>
                </a:effectLst>
              </a:rPr>
              <a:t>Définition</a:t>
            </a:r>
          </a:p>
        </p:txBody>
      </p:sp>
      <p:sp>
        <p:nvSpPr>
          <p:cNvPr id="16389" name="Rectangle 5"/>
          <p:cNvSpPr>
            <a:spLocks noChangeArrowheads="1"/>
          </p:cNvSpPr>
          <p:nvPr/>
        </p:nvSpPr>
        <p:spPr bwMode="auto">
          <a:xfrm>
            <a:off x="323850" y="1052513"/>
            <a:ext cx="8229600" cy="1584325"/>
          </a:xfrm>
          <a:prstGeom prst="rect">
            <a:avLst/>
          </a:prstGeom>
          <a:noFill/>
          <a:ln w="9525">
            <a:noFill/>
            <a:miter lim="800000"/>
            <a:headEnd/>
            <a:tailEnd/>
          </a:ln>
        </p:spPr>
        <p:txBody>
          <a:bodyPr/>
          <a:lstStyle/>
          <a:p>
            <a:pPr marL="342900" indent="-342900">
              <a:spcBef>
                <a:spcPct val="20000"/>
              </a:spcBef>
              <a:buFontTx/>
              <a:buChar char="•"/>
            </a:pPr>
            <a:r>
              <a:rPr lang="fr-CA" sz="3200" dirty="0"/>
              <a:t>Lorsque les dimensions à droite et à gauche de l’équation sont identiques, on dit que cette équation est </a:t>
            </a:r>
            <a:r>
              <a:rPr lang="fr-CA" sz="3200" b="1" dirty="0">
                <a:solidFill>
                  <a:srgbClr val="FF0000"/>
                </a:solidFill>
              </a:rPr>
              <a:t>homogène</a:t>
            </a:r>
            <a:r>
              <a:rPr lang="fr-CA" sz="3200" dirty="0">
                <a:solidFill>
                  <a:srgbClr val="FF0000"/>
                </a:solidFill>
              </a:rPr>
              <a: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lstStyle/>
          <a:p>
            <a:pPr algn="ctr"/>
            <a:r>
              <a:rPr lang="fr-FR" i="1" dirty="0" smtClean="0">
                <a:solidFill>
                  <a:srgbClr val="FF0000"/>
                </a:solidFill>
              </a:rPr>
              <a:t>Exemple</a:t>
            </a:r>
            <a:endParaRPr lang="fr-FR" i="1" dirty="0">
              <a:solidFill>
                <a:srgbClr val="FF0000"/>
              </a:solidFill>
            </a:endParaRPr>
          </a:p>
        </p:txBody>
      </p:sp>
      <p:sp>
        <p:nvSpPr>
          <p:cNvPr id="3" name="Espace réservé du contenu 2"/>
          <p:cNvSpPr>
            <a:spLocks noGrp="1"/>
          </p:cNvSpPr>
          <p:nvPr>
            <p:ph idx="1"/>
          </p:nvPr>
        </p:nvSpPr>
        <p:spPr>
          <a:xfrm>
            <a:off x="428596" y="1785926"/>
            <a:ext cx="8229600" cy="3929090"/>
          </a:xfrm>
        </p:spPr>
        <p:txBody>
          <a:bodyPr>
            <a:normAutofit/>
          </a:bodyPr>
          <a:lstStyle/>
          <a:p>
            <a:r>
              <a:rPr lang="fr-FR" sz="4000" dirty="0" smtClean="0"/>
              <a:t>Retrouver dans quelles unités SI s’exprime une force ?</a:t>
            </a:r>
          </a:p>
          <a:p>
            <a:r>
              <a:rPr lang="fr-FR" sz="4000" dirty="0" smtClean="0"/>
              <a:t>La physique nous dit qu’une force est le produit d’une masse par une accélération, soit    </a:t>
            </a:r>
            <a:r>
              <a:rPr lang="fr-FR" sz="4000" i="1" dirty="0" smtClean="0"/>
              <a:t>F = m</a:t>
            </a:r>
            <a:r>
              <a:rPr lang="el-GR" sz="4000" i="1" dirty="0" smtClean="0">
                <a:latin typeface="Times New Roman"/>
                <a:cs typeface="Times New Roman"/>
              </a:rPr>
              <a:t>γ</a:t>
            </a:r>
            <a:endParaRPr lang="fr-FR" sz="4000" dirty="0"/>
          </a:p>
        </p:txBody>
      </p:sp>
      <p:sp>
        <p:nvSpPr>
          <p:cNvPr id="4" name="Espace réservé de la date 3"/>
          <p:cNvSpPr>
            <a:spLocks noGrp="1"/>
          </p:cNvSpPr>
          <p:nvPr>
            <p:ph type="dt" sz="half" idx="10"/>
          </p:nvPr>
        </p:nvSpPr>
        <p:spPr/>
        <p:txBody>
          <a:bodyPr/>
          <a:lstStyle/>
          <a:p>
            <a:r>
              <a:rPr lang="fr-FR" smtClean="0"/>
              <a:t>02/12/2014</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18</a:t>
            </a:fld>
            <a:endParaRPr lang="fr-BE"/>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28860" y="214290"/>
            <a:ext cx="3500462" cy="642942"/>
          </a:xfrm>
        </p:spPr>
        <p:txBody>
          <a:bodyPr>
            <a:normAutofit fontScale="90000"/>
          </a:bodyPr>
          <a:lstStyle/>
          <a:p>
            <a:pPr algn="ctr"/>
            <a:r>
              <a:rPr lang="fr-FR" i="1" dirty="0" smtClean="0">
                <a:solidFill>
                  <a:srgbClr val="FF0000"/>
                </a:solidFill>
              </a:rPr>
              <a:t>Solution</a:t>
            </a:r>
            <a:endParaRPr lang="fr-FR" i="1" dirty="0">
              <a:solidFill>
                <a:srgbClr val="FF0000"/>
              </a:solidFill>
            </a:endParaRPr>
          </a:p>
        </p:txBody>
      </p:sp>
      <p:sp>
        <p:nvSpPr>
          <p:cNvPr id="3" name="Espace réservé du contenu 2"/>
          <p:cNvSpPr>
            <a:spLocks noGrp="1"/>
          </p:cNvSpPr>
          <p:nvPr>
            <p:ph idx="1"/>
          </p:nvPr>
        </p:nvSpPr>
        <p:spPr>
          <a:xfrm>
            <a:off x="428596" y="1071546"/>
            <a:ext cx="8358246" cy="5429288"/>
          </a:xfrm>
          <a:solidFill>
            <a:srgbClr val="FFFF00"/>
          </a:solidFill>
        </p:spPr>
        <p:txBody>
          <a:bodyPr>
            <a:normAutofit fontScale="85000" lnSpcReduction="10000"/>
          </a:bodyPr>
          <a:lstStyle/>
          <a:p>
            <a:r>
              <a:rPr lang="fr-FR" dirty="0" smtClean="0"/>
              <a:t>D’autre part, une accélération est une vitesse par unité de temps : </a:t>
            </a:r>
            <a:r>
              <a:rPr lang="fr-FR" sz="4000" dirty="0" smtClean="0"/>
              <a:t>m/s</a:t>
            </a:r>
            <a:r>
              <a:rPr lang="fr-FR" sz="4000" baseline="30000" dirty="0" smtClean="0"/>
              <a:t>2</a:t>
            </a:r>
            <a:r>
              <a:rPr lang="fr-FR" dirty="0" smtClean="0"/>
              <a:t>      sa  dimension est </a:t>
            </a:r>
            <a:r>
              <a:rPr lang="fr-FR" sz="3900" dirty="0" smtClean="0"/>
              <a:t>[</a:t>
            </a:r>
            <a:r>
              <a:rPr lang="el-GR" sz="3900" dirty="0" smtClean="0">
                <a:latin typeface="Times New Roman"/>
                <a:cs typeface="Times New Roman"/>
              </a:rPr>
              <a:t>γ</a:t>
            </a:r>
            <a:r>
              <a:rPr lang="fr-FR" sz="3900" dirty="0" smtClean="0"/>
              <a:t> ] </a:t>
            </a:r>
            <a:r>
              <a:rPr lang="fr-FR" dirty="0" smtClean="0"/>
              <a:t>=</a:t>
            </a:r>
            <a:r>
              <a:rPr lang="fr-FR" sz="3900" i="1" dirty="0" smtClean="0"/>
              <a:t>L</a:t>
            </a:r>
            <a:r>
              <a:rPr lang="fr-FR" sz="3900" dirty="0" smtClean="0"/>
              <a:t>.</a:t>
            </a:r>
            <a:r>
              <a:rPr lang="fr-FR" sz="3900" i="1" dirty="0" smtClean="0"/>
              <a:t>T </a:t>
            </a:r>
            <a:r>
              <a:rPr lang="fr-FR" sz="3900" baseline="30000" dirty="0" smtClean="0"/>
              <a:t>-2</a:t>
            </a:r>
            <a:endParaRPr lang="fr-FR" sz="3900" i="1" dirty="0" smtClean="0"/>
          </a:p>
          <a:p>
            <a:r>
              <a:rPr lang="fr-FR" dirty="0" smtClean="0"/>
              <a:t>En combinant avec la masse, on obtient, pour la force : </a:t>
            </a:r>
          </a:p>
          <a:p>
            <a:pPr>
              <a:buNone/>
            </a:pPr>
            <a:r>
              <a:rPr lang="fr-FR" sz="3900" dirty="0" smtClean="0">
                <a:solidFill>
                  <a:srgbClr val="FF0000"/>
                </a:solidFill>
              </a:rPr>
              <a:t>[</a:t>
            </a:r>
            <a:r>
              <a:rPr lang="fr-FR" sz="3900" i="1" dirty="0" smtClean="0">
                <a:solidFill>
                  <a:srgbClr val="FF0000"/>
                </a:solidFill>
              </a:rPr>
              <a:t>F] = M. L</a:t>
            </a:r>
            <a:r>
              <a:rPr lang="fr-FR" sz="3900" dirty="0" smtClean="0">
                <a:solidFill>
                  <a:srgbClr val="FF0000"/>
                </a:solidFill>
              </a:rPr>
              <a:t>.</a:t>
            </a:r>
            <a:r>
              <a:rPr lang="fr-FR" sz="3900" i="1" dirty="0" smtClean="0">
                <a:solidFill>
                  <a:srgbClr val="FF0000"/>
                </a:solidFill>
              </a:rPr>
              <a:t>T </a:t>
            </a:r>
            <a:r>
              <a:rPr lang="fr-FR" sz="3900" baseline="30000" dirty="0" smtClean="0">
                <a:solidFill>
                  <a:srgbClr val="FF0000"/>
                </a:solidFill>
              </a:rPr>
              <a:t>-2</a:t>
            </a:r>
            <a:r>
              <a:rPr lang="fr-FR" sz="3900" i="1" dirty="0" smtClean="0"/>
              <a:t>.</a:t>
            </a:r>
          </a:p>
          <a:p>
            <a:r>
              <a:rPr lang="fr-FR" dirty="0" smtClean="0"/>
              <a:t>La force s’exprime donc en  kilogramme .mètre par seconde et par seconde ( kg. m. s-</a:t>
            </a:r>
            <a:r>
              <a:rPr lang="fr-FR" baseline="30000" dirty="0" smtClean="0"/>
              <a:t>2</a:t>
            </a:r>
            <a:r>
              <a:rPr lang="fr-FR" dirty="0" smtClean="0"/>
              <a:t>).</a:t>
            </a:r>
          </a:p>
          <a:p>
            <a:r>
              <a:rPr lang="fr-FR" dirty="0" smtClean="0"/>
              <a:t>On  retrouve cette valeur dans le tableau des unités dérivées.</a:t>
            </a:r>
          </a:p>
          <a:p>
            <a:r>
              <a:rPr lang="fr-FR" dirty="0" smtClean="0"/>
              <a:t>Cette unité compliquée, le kilogramme mètre par seconde et par seconde s’appelle le Newton(N), en l’honneur de ce grand homme</a:t>
            </a:r>
            <a:endParaRPr lang="fr-FR" dirty="0"/>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 name="Espace réservé de la date 6"/>
          <p:cNvSpPr>
            <a:spLocks noGrp="1"/>
          </p:cNvSpPr>
          <p:nvPr>
            <p:ph type="dt" sz="half" idx="10"/>
          </p:nvPr>
        </p:nvSpPr>
        <p:spPr/>
        <p:txBody>
          <a:bodyPr/>
          <a:lstStyle/>
          <a:p>
            <a:endParaRPr lang="fr-BE" dirty="0"/>
          </a:p>
        </p:txBody>
      </p:sp>
      <p:sp>
        <p:nvSpPr>
          <p:cNvPr id="8" name="Espace réservé du numéro de diapositive 7"/>
          <p:cNvSpPr>
            <a:spLocks noGrp="1"/>
          </p:cNvSpPr>
          <p:nvPr>
            <p:ph type="sldNum" sz="quarter" idx="12"/>
          </p:nvPr>
        </p:nvSpPr>
        <p:spPr/>
        <p:txBody>
          <a:bodyPr/>
          <a:lstStyle/>
          <a:p>
            <a:fld id="{CF4668DC-857F-487D-BFFA-8C0CA5037977}" type="slidenum">
              <a:rPr lang="fr-BE" smtClean="0"/>
              <a:pPr/>
              <a:t>19</a:t>
            </a:fld>
            <a:endParaRPr lang="fr-BE"/>
          </a:p>
        </p:txBody>
      </p:sp>
      <p:sp>
        <p:nvSpPr>
          <p:cNvPr id="9" name="Espace réservé du pied de page 8"/>
          <p:cNvSpPr>
            <a:spLocks noGrp="1"/>
          </p:cNvSpPr>
          <p:nvPr>
            <p:ph type="ftr" sz="quarter" idx="11"/>
          </p:nvPr>
        </p:nvSpPr>
        <p:spPr/>
        <p:txBody>
          <a:bodyPr/>
          <a:lstStyle/>
          <a:p>
            <a:r>
              <a:rPr lang="fr-BE" dirty="0" smtClean="0"/>
              <a:t>cour de </a:t>
            </a:r>
            <a:r>
              <a:rPr lang="fr-BE" dirty="0" err="1" smtClean="0"/>
              <a:t>metrologie</a:t>
            </a:r>
            <a:endParaRPr lang="fr-BE"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2-Définitions :</a:t>
            </a:r>
            <a:endParaRPr lang="fr-FR" dirty="0">
              <a:solidFill>
                <a:srgbClr val="7030A0"/>
              </a:solidFill>
            </a:endParaRPr>
          </a:p>
        </p:txBody>
      </p:sp>
      <p:sp>
        <p:nvSpPr>
          <p:cNvPr id="3" name="Espace réservé du contenu 2"/>
          <p:cNvSpPr>
            <a:spLocks noGrp="1"/>
          </p:cNvSpPr>
          <p:nvPr>
            <p:ph idx="1"/>
          </p:nvPr>
        </p:nvSpPr>
        <p:spPr>
          <a:xfrm>
            <a:off x="428596" y="1285860"/>
            <a:ext cx="8229600" cy="4857784"/>
          </a:xfrm>
        </p:spPr>
        <p:txBody>
          <a:bodyPr/>
          <a:lstStyle/>
          <a:p>
            <a:r>
              <a:rPr lang="fr-FR" dirty="0" smtClean="0"/>
              <a:t>Une </a:t>
            </a:r>
            <a:r>
              <a:rPr lang="fr-FR" i="1" dirty="0" smtClean="0"/>
              <a:t>grandeur est une dimension qui peut être estimée ou mesurée.</a:t>
            </a:r>
          </a:p>
          <a:p>
            <a:r>
              <a:rPr lang="fr-FR" dirty="0" smtClean="0"/>
              <a:t>Une </a:t>
            </a:r>
            <a:r>
              <a:rPr lang="fr-FR" i="1" dirty="0" smtClean="0"/>
              <a:t>unité est une grandeur prise comme base de comparaison avec des </a:t>
            </a:r>
            <a:r>
              <a:rPr lang="fr-FR" dirty="0" smtClean="0"/>
              <a:t>grandeurs de même espèce.</a:t>
            </a:r>
          </a:p>
          <a:p>
            <a:r>
              <a:rPr lang="fr-FR" dirty="0" smtClean="0"/>
              <a:t>L’unité (le mètre, le kilogramme, la seconde) est un étalon de grandeur (longueur, masse, temps).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5918" y="428604"/>
            <a:ext cx="5429288" cy="1143000"/>
          </a:xfrm>
        </p:spPr>
        <p:txBody>
          <a:bodyPr/>
          <a:lstStyle/>
          <a:p>
            <a:pPr algn="ctr"/>
            <a:r>
              <a:rPr lang="fr-FR" dirty="0" smtClean="0">
                <a:solidFill>
                  <a:srgbClr val="FF0000"/>
                </a:solidFill>
              </a:rPr>
              <a:t>Exemple 2</a:t>
            </a:r>
            <a:endParaRPr lang="fr-FR" dirty="0">
              <a:solidFill>
                <a:srgbClr val="FF0000"/>
              </a:solidFill>
            </a:endParaRPr>
          </a:p>
        </p:txBody>
      </p:sp>
      <p:sp>
        <p:nvSpPr>
          <p:cNvPr id="3" name="Espace réservé du contenu 2"/>
          <p:cNvSpPr>
            <a:spLocks noGrp="1"/>
          </p:cNvSpPr>
          <p:nvPr>
            <p:ph idx="1"/>
          </p:nvPr>
        </p:nvSpPr>
        <p:spPr/>
        <p:txBody>
          <a:bodyPr/>
          <a:lstStyle/>
          <a:p>
            <a:r>
              <a:rPr lang="fr-FR" b="1" dirty="0" smtClean="0"/>
              <a:t>Quelle est l’unité de Pi   (</a:t>
            </a:r>
            <a:r>
              <a:rPr lang="fr-FR" b="1" dirty="0" smtClean="0">
                <a:latin typeface="Times New Roman"/>
                <a:cs typeface="Times New Roman"/>
              </a:rPr>
              <a:t>π)</a:t>
            </a:r>
            <a:r>
              <a:rPr lang="fr-FR" b="1" dirty="0" smtClean="0"/>
              <a:t>?</a:t>
            </a:r>
          </a:p>
          <a:p>
            <a:r>
              <a:rPr lang="fr-FR" b="1" dirty="0" smtClean="0"/>
              <a:t>Solution </a:t>
            </a:r>
          </a:p>
          <a:p>
            <a:r>
              <a:rPr lang="fr-FR" dirty="0" smtClean="0"/>
              <a:t>On sait que la circonférence d’un cercle est donné par </a:t>
            </a:r>
            <a:r>
              <a:rPr lang="fr-FR" i="1" dirty="0" smtClean="0"/>
              <a:t>C = 2</a:t>
            </a:r>
            <a:r>
              <a:rPr lang="el-GR" i="1" dirty="0" smtClean="0">
                <a:latin typeface="Times New Roman"/>
                <a:cs typeface="Times New Roman"/>
              </a:rPr>
              <a:t>π</a:t>
            </a:r>
            <a:r>
              <a:rPr lang="fr-FR" i="1" dirty="0" smtClean="0"/>
              <a:t> .r ; r étant le rayon du cercle.</a:t>
            </a:r>
          </a:p>
          <a:p>
            <a:r>
              <a:rPr lang="fr-FR" dirty="0" smtClean="0"/>
              <a:t>On en déduit aisément que la dimension de Pi est L/L, soit 1. Pi est un nombre sans dimension</a:t>
            </a:r>
            <a:endParaRPr lang="fr-FR" dirty="0"/>
          </a:p>
        </p:txBody>
      </p:sp>
      <p:sp>
        <p:nvSpPr>
          <p:cNvPr id="4" name="Rectangle 3"/>
          <p:cNvSpPr/>
          <p:nvPr/>
        </p:nvSpPr>
        <p:spPr>
          <a:xfrm>
            <a:off x="928662" y="2786058"/>
            <a:ext cx="7786742" cy="278608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e la date 4"/>
          <p:cNvSpPr>
            <a:spLocks noGrp="1"/>
          </p:cNvSpPr>
          <p:nvPr>
            <p:ph type="dt" sz="half" idx="10"/>
          </p:nvPr>
        </p:nvSpPr>
        <p:spPr/>
        <p:txBody>
          <a:bodyPr/>
          <a:lstStyle/>
          <a:p>
            <a:r>
              <a:rPr lang="fr-FR" dirty="0" smtClean="0"/>
              <a:t>4</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20</a:t>
            </a:fld>
            <a:endParaRPr lang="fr-BE"/>
          </a:p>
        </p:txBody>
      </p:sp>
      <p:sp>
        <p:nvSpPr>
          <p:cNvPr id="7" name="Espace réservé du pied de page 6"/>
          <p:cNvSpPr>
            <a:spLocks noGrp="1"/>
          </p:cNvSpPr>
          <p:nvPr>
            <p:ph type="ftr" sz="quarter" idx="11"/>
          </p:nvPr>
        </p:nvSpPr>
        <p:spPr/>
        <p:txBody>
          <a:bodyPr/>
          <a:lstStyle/>
          <a:p>
            <a:r>
              <a:rPr lang="fr-BE" smtClean="0"/>
              <a:t>cour de metrologie</a:t>
            </a:r>
            <a:endParaRPr lang="fr-BE"/>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normAutofit/>
          </a:bodyPr>
          <a:lstStyle/>
          <a:p>
            <a:pPr algn="ctr"/>
            <a:r>
              <a:rPr lang="fr-FR" sz="4400" i="1" u="sng" dirty="0" smtClean="0"/>
              <a:t>Exercice d’application</a:t>
            </a:r>
            <a:endParaRPr lang="fr-FR" sz="4400" i="1" u="sng" dirty="0"/>
          </a:p>
        </p:txBody>
      </p:sp>
      <p:sp>
        <p:nvSpPr>
          <p:cNvPr id="3" name="Espace réservé du contenu 2"/>
          <p:cNvSpPr>
            <a:spLocks noGrp="1"/>
          </p:cNvSpPr>
          <p:nvPr>
            <p:ph idx="1"/>
          </p:nvPr>
        </p:nvSpPr>
        <p:spPr>
          <a:xfrm>
            <a:off x="571472" y="1714488"/>
            <a:ext cx="8143932" cy="4411675"/>
          </a:xfrm>
        </p:spPr>
        <p:txBody>
          <a:bodyPr/>
          <a:lstStyle/>
          <a:p>
            <a:r>
              <a:rPr lang="fr-FR" dirty="0" smtClean="0"/>
              <a:t>Ecrire l'équation aux dimensions des grandeurs suivantes.</a:t>
            </a:r>
          </a:p>
          <a:p>
            <a:r>
              <a:rPr lang="fr-FR" dirty="0" smtClean="0"/>
              <a:t>1. Le champ de pesanteur g.</a:t>
            </a:r>
          </a:p>
          <a:p>
            <a:r>
              <a:rPr lang="fr-FR" dirty="0" smtClean="0"/>
              <a:t>2. Une pulsation ω.</a:t>
            </a:r>
          </a:p>
          <a:p>
            <a:r>
              <a:rPr lang="fr-FR" dirty="0" smtClean="0"/>
              <a:t>3. Une masse volumique ρ.</a:t>
            </a:r>
          </a:p>
          <a:p>
            <a:r>
              <a:rPr lang="fr-FR" dirty="0" smtClean="0"/>
              <a:t>4. Une charge électrique Q.</a:t>
            </a:r>
          </a:p>
          <a:p>
            <a:endParaRPr lang="fr-FR" dirty="0"/>
          </a:p>
        </p:txBody>
      </p:sp>
      <p:sp>
        <p:nvSpPr>
          <p:cNvPr id="6" name="Espace réservé du pied de page 5"/>
          <p:cNvSpPr>
            <a:spLocks noGrp="1"/>
          </p:cNvSpPr>
          <p:nvPr>
            <p:ph type="ftr" sz="quarter" idx="11"/>
          </p:nvPr>
        </p:nvSpPr>
        <p:spPr/>
        <p:txBody>
          <a:bodyPr/>
          <a:lstStyle/>
          <a:p>
            <a:r>
              <a:rPr lang="fr-BE" smtClean="0"/>
              <a:t>cour de metrologie</a:t>
            </a:r>
            <a:endParaRPr lang="fr-BE"/>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fontScale="90000"/>
          </a:bodyPr>
          <a:lstStyle/>
          <a:p>
            <a:r>
              <a:rPr lang="fr-FR" b="1" i="1" dirty="0" smtClean="0">
                <a:solidFill>
                  <a:srgbClr val="7030A0"/>
                </a:solidFill>
              </a:rPr>
              <a:t> 3-Définitions des unités fondamentale du SI</a:t>
            </a:r>
            <a:endParaRPr lang="fr-FR" i="1" dirty="0">
              <a:solidFill>
                <a:srgbClr val="7030A0"/>
              </a:solidFill>
            </a:endParaRPr>
          </a:p>
        </p:txBody>
      </p:sp>
      <p:sp>
        <p:nvSpPr>
          <p:cNvPr id="3" name="Espace réservé du contenu 2"/>
          <p:cNvSpPr>
            <a:spLocks noGrp="1"/>
          </p:cNvSpPr>
          <p:nvPr>
            <p:ph idx="1"/>
          </p:nvPr>
        </p:nvSpPr>
        <p:spPr>
          <a:xfrm>
            <a:off x="357158" y="1357298"/>
            <a:ext cx="8229600" cy="5214974"/>
          </a:xfrm>
        </p:spPr>
        <p:txBody>
          <a:bodyPr/>
          <a:lstStyle/>
          <a:p>
            <a:r>
              <a:rPr lang="fr-FR" b="1" dirty="0" smtClean="0">
                <a:solidFill>
                  <a:srgbClr val="7030A0"/>
                </a:solidFill>
              </a:rPr>
              <a:t>Définition du mètre adoptée en 1983 :</a:t>
            </a:r>
          </a:p>
          <a:p>
            <a:r>
              <a:rPr lang="fr-FR" b="1" i="1" dirty="0" smtClean="0"/>
              <a:t>Le mètre est la longueur du trajet parcouru dans le vide par la lumière pendant une durée de 1/299 792 458 de seconde.</a:t>
            </a:r>
          </a:p>
          <a:p>
            <a:r>
              <a:rPr lang="fr-FR" dirty="0" smtClean="0"/>
              <a:t>Il en résulte que la vitesse de la lumière dans le vide est égale a 299 792 458 mètres par seconde</a:t>
            </a:r>
          </a:p>
          <a:p>
            <a:r>
              <a:rPr lang="fr-FR" dirty="0" smtClean="0"/>
              <a:t>exactement, </a:t>
            </a:r>
            <a:r>
              <a:rPr lang="fr-FR" i="1" dirty="0" smtClean="0"/>
              <a:t>c0 = 299 792 458 m/s.</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r>
              <a:rPr lang="fr-FR" b="1" dirty="0" smtClean="0">
                <a:solidFill>
                  <a:srgbClr val="7030A0"/>
                </a:solidFill>
              </a:rPr>
              <a:t>Définition du kilogramme :</a:t>
            </a:r>
            <a:br>
              <a:rPr lang="fr-FR" b="1" dirty="0" smtClean="0">
                <a:solidFill>
                  <a:srgbClr val="7030A0"/>
                </a:solidFill>
              </a:rPr>
            </a:br>
            <a:endParaRPr lang="fr-FR" dirty="0">
              <a:solidFill>
                <a:srgbClr val="7030A0"/>
              </a:solidFill>
            </a:endParaRPr>
          </a:p>
        </p:txBody>
      </p:sp>
      <p:sp>
        <p:nvSpPr>
          <p:cNvPr id="3" name="Espace réservé du contenu 2"/>
          <p:cNvSpPr>
            <a:spLocks noGrp="1"/>
          </p:cNvSpPr>
          <p:nvPr>
            <p:ph idx="1"/>
          </p:nvPr>
        </p:nvSpPr>
        <p:spPr>
          <a:xfrm>
            <a:off x="457200" y="928670"/>
            <a:ext cx="8229600" cy="5197493"/>
          </a:xfrm>
        </p:spPr>
        <p:txBody>
          <a:bodyPr>
            <a:normAutofit/>
          </a:bodyPr>
          <a:lstStyle/>
          <a:p>
            <a:r>
              <a:rPr lang="fr-FR" dirty="0" smtClean="0"/>
              <a:t>Le kilogramme est actuellement </a:t>
            </a:r>
            <a:r>
              <a:rPr lang="fr-FR" dirty="0" err="1" smtClean="0"/>
              <a:t>defini</a:t>
            </a:r>
            <a:r>
              <a:rPr lang="fr-FR" dirty="0" smtClean="0"/>
              <a:t> comme la masse d’un cylindre en platine iridié (90 % de platine et 10% d’iridium) de 39 mm de diamètre et 39 mm de haut déclare unité SI de masse</a:t>
            </a:r>
          </a:p>
          <a:p>
            <a:r>
              <a:rPr lang="fr-FR" dirty="0" smtClean="0"/>
              <a:t>depuis 1889 par le Bureau international des poids et mesures (BIPM).</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solidFill>
                  <a:srgbClr val="7030A0"/>
                </a:solidFill>
              </a:rPr>
              <a:t>Définition de la seconde adoptée en 1967</a:t>
            </a:r>
            <a:endParaRPr lang="fr-FR" i="1" dirty="0">
              <a:solidFill>
                <a:srgbClr val="7030A0"/>
              </a:solidFill>
            </a:endParaRPr>
          </a:p>
        </p:txBody>
      </p:sp>
      <p:sp>
        <p:nvSpPr>
          <p:cNvPr id="3" name="Espace réservé du contenu 2"/>
          <p:cNvSpPr>
            <a:spLocks noGrp="1"/>
          </p:cNvSpPr>
          <p:nvPr>
            <p:ph idx="1"/>
          </p:nvPr>
        </p:nvSpPr>
        <p:spPr>
          <a:xfrm>
            <a:off x="428596" y="1500174"/>
            <a:ext cx="8229600" cy="4525963"/>
          </a:xfrm>
        </p:spPr>
        <p:txBody>
          <a:bodyPr>
            <a:normAutofit fontScale="85000" lnSpcReduction="20000"/>
          </a:bodyPr>
          <a:lstStyle/>
          <a:p>
            <a:r>
              <a:rPr lang="fr-FR" b="1" i="1" dirty="0" smtClean="0"/>
              <a:t>La seconde est la durée de 9 192 631 770 périodes de la radiation correspondant à la</a:t>
            </a:r>
          </a:p>
          <a:p>
            <a:r>
              <a:rPr lang="fr-FR" b="1" i="1" dirty="0" smtClean="0"/>
              <a:t>transition entre les deux niveaux hyperfins de l'état fondamental de l'atome de césium 133.</a:t>
            </a:r>
          </a:p>
          <a:p>
            <a:r>
              <a:rPr lang="fr-FR" dirty="0" smtClean="0"/>
              <a:t>Il en résulte que la fréquence de la transition hyperfine de l'</a:t>
            </a:r>
            <a:r>
              <a:rPr lang="fr-FR" dirty="0" err="1" smtClean="0"/>
              <a:t>etat</a:t>
            </a:r>
            <a:r>
              <a:rPr lang="fr-FR" dirty="0" smtClean="0"/>
              <a:t> fondamental de l'atome de césium est égale a 9 192 631 770 hertz exactement, (</a:t>
            </a:r>
            <a:r>
              <a:rPr lang="fr-FR" dirty="0" err="1" smtClean="0"/>
              <a:t>hfs</a:t>
            </a:r>
            <a:r>
              <a:rPr lang="fr-FR" dirty="0" smtClean="0"/>
              <a:t> Cs) = 9 192 631 770 Hz.</a:t>
            </a:r>
          </a:p>
          <a:p>
            <a:r>
              <a:rPr lang="fr-FR" dirty="0" smtClean="0"/>
              <a:t>Lors de sa session de 1997, le Comite international a confirme que :</a:t>
            </a:r>
          </a:p>
          <a:p>
            <a:r>
              <a:rPr lang="fr-FR" dirty="0" smtClean="0"/>
              <a:t>Cette définition se réfère a un atome de césium au repos, a une température de 0 K.</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428604"/>
            <a:ext cx="8229600" cy="1500190"/>
          </a:xfrm>
        </p:spPr>
        <p:txBody>
          <a:bodyPr>
            <a:normAutofit fontScale="90000"/>
          </a:bodyPr>
          <a:lstStyle/>
          <a:p>
            <a:r>
              <a:rPr lang="fr-FR" b="1" i="1" dirty="0" smtClean="0">
                <a:solidFill>
                  <a:srgbClr val="7030A0"/>
                </a:solidFill>
              </a:rPr>
              <a:t>Définition de l’ampère adoptée en 1948</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a:bodyPr>
          <a:lstStyle/>
          <a:p>
            <a:r>
              <a:rPr lang="fr-FR" b="1" i="1" dirty="0" smtClean="0"/>
              <a:t>L'ampère est l'intensité d'un courant constant qui, maintenu dans deux conducteurs parallèles, rectilignes, de longueur infinie, de section circulaire négligeable et placés à une</a:t>
            </a:r>
          </a:p>
          <a:p>
            <a:pPr>
              <a:buNone/>
            </a:pPr>
            <a:r>
              <a:rPr lang="fr-FR" b="1" i="1" dirty="0" smtClean="0"/>
              <a:t>distance de 1 mètre l'un de l'autre dans le vide, produirait entre ces conducteurs une force</a:t>
            </a:r>
          </a:p>
          <a:p>
            <a:pPr>
              <a:buNone/>
            </a:pPr>
            <a:r>
              <a:rPr lang="fr-FR" b="1" i="1" dirty="0" smtClean="0"/>
              <a:t>égale à 2 . 10–7 newton par mètre de longueur.</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r>
              <a:rPr lang="fr-FR" b="1" dirty="0" smtClean="0">
                <a:solidFill>
                  <a:srgbClr val="7030A0"/>
                </a:solidFill>
              </a:rPr>
              <a:t>Définition du kelvin adoptée en 1967</a:t>
            </a:r>
            <a:br>
              <a:rPr lang="fr-FR" b="1" dirty="0" smtClean="0">
                <a:solidFill>
                  <a:srgbClr val="7030A0"/>
                </a:solidFill>
              </a:rPr>
            </a:br>
            <a:endParaRPr lang="fr-FR" dirty="0">
              <a:solidFill>
                <a:srgbClr val="7030A0"/>
              </a:solidFill>
            </a:endParaRPr>
          </a:p>
        </p:txBody>
      </p:sp>
      <p:sp>
        <p:nvSpPr>
          <p:cNvPr id="3" name="Espace réservé du contenu 2"/>
          <p:cNvSpPr>
            <a:spLocks noGrp="1"/>
          </p:cNvSpPr>
          <p:nvPr>
            <p:ph idx="1"/>
          </p:nvPr>
        </p:nvSpPr>
        <p:spPr>
          <a:xfrm>
            <a:off x="457200" y="1071546"/>
            <a:ext cx="8229600" cy="5054617"/>
          </a:xfrm>
        </p:spPr>
        <p:txBody>
          <a:bodyPr/>
          <a:lstStyle/>
          <a:p>
            <a:r>
              <a:rPr lang="fr-FR" b="1" i="1" dirty="0" smtClean="0"/>
              <a:t>Le kelvin, unité de température thermodynamique, est la fraction 1/273,16 de la température thermodynamique du point triple de l'eau.</a:t>
            </a:r>
          </a:p>
          <a:p>
            <a:r>
              <a:rPr lang="fr-FR" i="1" dirty="0" smtClean="0"/>
              <a:t>Il en résulte que la température thermodynamique du point triple de l'eau est égale a 273,16 kelvins exactement, </a:t>
            </a:r>
            <a:r>
              <a:rPr lang="fr-FR" i="1" dirty="0" err="1" smtClean="0"/>
              <a:t>Ttpw</a:t>
            </a:r>
            <a:r>
              <a:rPr lang="fr-FR" i="1" dirty="0" smtClean="0"/>
              <a:t> = 273,16 K.</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fr-FR" b="1" dirty="0" smtClean="0"/>
              <a:t/>
            </a:r>
            <a:br>
              <a:rPr lang="fr-FR" b="1" dirty="0" smtClean="0"/>
            </a:br>
            <a:r>
              <a:rPr lang="fr-FR" b="1" dirty="0" smtClean="0">
                <a:solidFill>
                  <a:srgbClr val="7030A0"/>
                </a:solidFill>
              </a:rPr>
              <a:t>Définition de la mole</a:t>
            </a:r>
            <a:br>
              <a:rPr lang="fr-FR" b="1" dirty="0" smtClean="0">
                <a:solidFill>
                  <a:srgbClr val="7030A0"/>
                </a:solidFill>
              </a:rPr>
            </a:br>
            <a:endParaRPr lang="fr-FR" dirty="0">
              <a:solidFill>
                <a:srgbClr val="7030A0"/>
              </a:solidFill>
            </a:endParaRPr>
          </a:p>
        </p:txBody>
      </p:sp>
      <p:sp>
        <p:nvSpPr>
          <p:cNvPr id="3" name="Espace réservé du contenu 2"/>
          <p:cNvSpPr>
            <a:spLocks noGrp="1"/>
          </p:cNvSpPr>
          <p:nvPr>
            <p:ph idx="1"/>
          </p:nvPr>
        </p:nvSpPr>
        <p:spPr>
          <a:xfrm>
            <a:off x="457200" y="1000108"/>
            <a:ext cx="8229600" cy="5126055"/>
          </a:xfrm>
        </p:spPr>
        <p:txBody>
          <a:bodyPr/>
          <a:lstStyle/>
          <a:p>
            <a:r>
              <a:rPr lang="fr-FR" b="1" i="1" dirty="0" smtClean="0"/>
              <a:t>La mole est la quantité de matière d'un système contenant autant d'entités élémentaires qu'il y a d'atomes dans 0,012 kilogramme de carbone 12 ; son symbole est</a:t>
            </a:r>
          </a:p>
          <a:p>
            <a:pPr>
              <a:buNone/>
            </a:pPr>
            <a:r>
              <a:rPr lang="fr-FR" b="1" i="1" dirty="0" smtClean="0"/>
              <a:t>« mol ».</a:t>
            </a:r>
          </a:p>
          <a:p>
            <a:r>
              <a:rPr lang="fr-FR" dirty="0" smtClean="0"/>
              <a:t>Il en </a:t>
            </a:r>
            <a:r>
              <a:rPr lang="fr-FR" dirty="0" err="1" smtClean="0"/>
              <a:t>resulte</a:t>
            </a:r>
            <a:r>
              <a:rPr lang="fr-FR" dirty="0" smtClean="0"/>
              <a:t> que la masse molaire du carbone 12 est </a:t>
            </a:r>
            <a:r>
              <a:rPr lang="fr-FR" dirty="0" err="1" smtClean="0"/>
              <a:t>egale</a:t>
            </a:r>
            <a:r>
              <a:rPr lang="fr-FR" dirty="0" smtClean="0"/>
              <a:t> a 0,012 kilogramme par mole</a:t>
            </a:r>
          </a:p>
          <a:p>
            <a:r>
              <a:rPr lang="fr-FR" dirty="0" smtClean="0"/>
              <a:t>exactement, </a:t>
            </a:r>
            <a:r>
              <a:rPr lang="fr-FR" i="1" dirty="0" smtClean="0"/>
              <a:t>M(12C) = 12 g/mol.</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fontScale="90000"/>
          </a:bodyPr>
          <a:lstStyle/>
          <a:p>
            <a:r>
              <a:rPr lang="fr-FR" b="1" dirty="0" smtClean="0"/>
              <a:t>Définition de la candela adoptée en 1979</a:t>
            </a:r>
            <a:endParaRPr lang="fr-FR" dirty="0"/>
          </a:p>
        </p:txBody>
      </p:sp>
      <p:sp>
        <p:nvSpPr>
          <p:cNvPr id="3" name="Espace réservé du contenu 2"/>
          <p:cNvSpPr>
            <a:spLocks noGrp="1"/>
          </p:cNvSpPr>
          <p:nvPr>
            <p:ph idx="1"/>
          </p:nvPr>
        </p:nvSpPr>
        <p:spPr>
          <a:xfrm>
            <a:off x="457200" y="1428736"/>
            <a:ext cx="8229600" cy="4786346"/>
          </a:xfrm>
        </p:spPr>
        <p:txBody>
          <a:bodyPr>
            <a:normAutofit fontScale="92500" lnSpcReduction="10000"/>
          </a:bodyPr>
          <a:lstStyle/>
          <a:p>
            <a:r>
              <a:rPr lang="fr-FR" b="1" i="1" dirty="0" smtClean="0"/>
              <a:t>La candela est l'intensité lumineuse, dans une direction donnée, d'une source qui émet un</a:t>
            </a:r>
          </a:p>
          <a:p>
            <a:r>
              <a:rPr lang="fr-FR" b="1" i="1" dirty="0" smtClean="0"/>
              <a:t>rayonnement monochromatique de fréquence 540 x 1012 hertz et dont l'intensité énergétique</a:t>
            </a:r>
          </a:p>
          <a:p>
            <a:r>
              <a:rPr lang="fr-FR" b="1" i="1" dirty="0" smtClean="0"/>
              <a:t>dans cette direction est 1/683 watt par stéradian.</a:t>
            </a:r>
          </a:p>
          <a:p>
            <a:r>
              <a:rPr lang="fr-FR" dirty="0" smtClean="0"/>
              <a:t>Il en résulte que l'</a:t>
            </a:r>
            <a:r>
              <a:rPr lang="fr-FR" dirty="0" err="1" smtClean="0"/>
              <a:t>efficacite</a:t>
            </a:r>
            <a:r>
              <a:rPr lang="fr-FR" dirty="0" smtClean="0"/>
              <a:t> lumineuse spectrale d'un rayonnement monochromatique de </a:t>
            </a:r>
            <a:r>
              <a:rPr lang="fr-FR" dirty="0" err="1" smtClean="0"/>
              <a:t>frequence</a:t>
            </a:r>
            <a:r>
              <a:rPr lang="fr-FR" dirty="0" smtClean="0"/>
              <a:t> 540 x 1012 hertz est </a:t>
            </a:r>
            <a:r>
              <a:rPr lang="fr-FR" dirty="0" err="1" smtClean="0"/>
              <a:t>egale</a:t>
            </a:r>
            <a:r>
              <a:rPr lang="fr-FR" dirty="0" smtClean="0"/>
              <a:t> a 683 lumens par watt soit </a:t>
            </a:r>
            <a:r>
              <a:rPr lang="fr-FR" i="1" dirty="0" smtClean="0"/>
              <a:t>K = 683 lm/W = 683 cd sr/W.</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1010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1322</Words>
  <PresentationFormat>Affichage à l'écran (4:3)</PresentationFormat>
  <Paragraphs>140</Paragraphs>
  <Slides>21</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21</vt:i4>
      </vt:variant>
    </vt:vector>
  </HeadingPairs>
  <TitlesOfParts>
    <vt:vector size="23" baseType="lpstr">
      <vt:lpstr>Thème Office</vt:lpstr>
      <vt:lpstr>Équation</vt:lpstr>
      <vt:lpstr>UNITES ET GRANDEURS</vt:lpstr>
      <vt:lpstr>2-Définitions :</vt:lpstr>
      <vt:lpstr> 3-Définitions des unités fondamentale du SI</vt:lpstr>
      <vt:lpstr>Définition du kilogramme : </vt:lpstr>
      <vt:lpstr>Définition de la seconde adoptée en 1967</vt:lpstr>
      <vt:lpstr>Définition de l’ampère adoptée en 1948 </vt:lpstr>
      <vt:lpstr>Définition du kelvin adoptée en 1967 </vt:lpstr>
      <vt:lpstr> Définition de la mole </vt:lpstr>
      <vt:lpstr>Définition de la candela adoptée en 1979</vt:lpstr>
      <vt:lpstr>Angle plan     radian    rad</vt:lpstr>
      <vt:lpstr>L’analyse dimensionnelle</vt:lpstr>
      <vt:lpstr>Equations aux dimensions</vt:lpstr>
      <vt:lpstr>2-sept  grandeurs de base du système international</vt:lpstr>
      <vt:lpstr>Deux règles principales sont à respecter</vt:lpstr>
      <vt:lpstr>Ecriture d'une équation aux dimensions</vt:lpstr>
      <vt:lpstr>Diapositive 16</vt:lpstr>
      <vt:lpstr>Théorème</vt:lpstr>
      <vt:lpstr>Exemple</vt:lpstr>
      <vt:lpstr>Solution</vt:lpstr>
      <vt:lpstr>Exemple 2</vt:lpstr>
      <vt:lpstr>Exercice d’application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UNITES ET GRANDEURS</dc:title>
  <dc:creator>Mahmoud</dc:creator>
  <cp:lastModifiedBy>ADMIN</cp:lastModifiedBy>
  <cp:revision>7</cp:revision>
  <dcterms:created xsi:type="dcterms:W3CDTF">2015-10-20T16:40:24Z</dcterms:created>
  <dcterms:modified xsi:type="dcterms:W3CDTF">2015-10-20T21:55:13Z</dcterms:modified>
</cp:coreProperties>
</file>