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68" r:id="rId2"/>
    <p:sldId id="270" r:id="rId3"/>
    <p:sldId id="272" r:id="rId4"/>
    <p:sldId id="271" r:id="rId5"/>
    <p:sldId id="269" r:id="rId6"/>
    <p:sldId id="266" r:id="rId7"/>
    <p:sldId id="257" r:id="rId8"/>
    <p:sldId id="258" r:id="rId9"/>
    <p:sldId id="259" r:id="rId10"/>
    <p:sldId id="260" r:id="rId11"/>
    <p:sldId id="275" r:id="rId12"/>
    <p:sldId id="263" r:id="rId13"/>
    <p:sldId id="264" r:id="rId14"/>
    <p:sldId id="267" r:id="rId15"/>
    <p:sldId id="261" r:id="rId16"/>
    <p:sldId id="273" r:id="rId17"/>
    <p:sldId id="26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A468D-FBBB-4F90-A257-2783EB99802E}" type="datetimeFigureOut">
              <a:rPr lang="fr-FR" smtClean="0"/>
              <a:pPr/>
              <a:t>02/12/2014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6E083B-9733-446E-9B32-26B71517CC9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smtClean="0"/>
              <a:t>02/12/2014</a:t>
            </a:r>
            <a:endParaRPr lang="fr-BE"/>
          </a:p>
        </p:txBody>
      </p:sp>
      <p:sp>
        <p:nvSpPr>
          <p:cNvPr id="19" name="Espace réservé du pied de page 18"/>
          <p:cNvSpPr>
            <a:spLocks noGrp="1"/>
          </p:cNvSpPr>
          <p:nvPr>
            <p:ph type="ftr" sz="quarter" idx="11"/>
          </p:nvPr>
        </p:nvSpPr>
        <p:spPr/>
        <p:txBody>
          <a:bodyPr/>
          <a:lstStyle/>
          <a:p>
            <a:r>
              <a:rPr lang="fr-BE" smtClean="0"/>
              <a:t>cour de metrologie</a:t>
            </a:r>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02/12/2014</a:t>
            </a:r>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r>
              <a:rPr lang="fr-FR" smtClean="0"/>
              <a:t>02/12/2014</a:t>
            </a:r>
            <a:endParaRPr lang="fr-BE"/>
          </a:p>
        </p:txBody>
      </p:sp>
      <p:sp>
        <p:nvSpPr>
          <p:cNvPr id="8" name="Espace réservé du pied de page 7"/>
          <p:cNvSpPr>
            <a:spLocks noGrp="1"/>
          </p:cNvSpPr>
          <p:nvPr>
            <p:ph type="ftr" sz="quarter" idx="11"/>
          </p:nvPr>
        </p:nvSpPr>
        <p:spPr/>
        <p:txBody>
          <a:bodyPr/>
          <a:lstStyle/>
          <a:p>
            <a:r>
              <a:rPr lang="fr-BE" smtClean="0"/>
              <a:t>cour de metrologie</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smtClean="0"/>
              <a:t>02/12/2014</a:t>
            </a:r>
            <a:endParaRPr lang="fr-BE"/>
          </a:p>
        </p:txBody>
      </p:sp>
      <p:sp>
        <p:nvSpPr>
          <p:cNvPr id="4" name="Espace réservé du pied de page 3"/>
          <p:cNvSpPr>
            <a:spLocks noGrp="1"/>
          </p:cNvSpPr>
          <p:nvPr>
            <p:ph type="ftr" sz="quarter" idx="11"/>
          </p:nvPr>
        </p:nvSpPr>
        <p:spPr/>
        <p:txBody>
          <a:bodyPr/>
          <a:lstStyle/>
          <a:p>
            <a:r>
              <a:rPr lang="fr-BE" smtClean="0"/>
              <a:t>cour de metrologie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02/12/2014</a:t>
            </a:r>
            <a:endParaRPr lang="fr-BE"/>
          </a:p>
        </p:txBody>
      </p:sp>
      <p:sp>
        <p:nvSpPr>
          <p:cNvPr id="3" name="Espace réservé du pied de page 2"/>
          <p:cNvSpPr>
            <a:spLocks noGrp="1"/>
          </p:cNvSpPr>
          <p:nvPr>
            <p:ph type="ftr" sz="quarter" idx="11"/>
          </p:nvPr>
        </p:nvSpPr>
        <p:spPr/>
        <p:txBody>
          <a:bodyPr/>
          <a:lstStyle/>
          <a:p>
            <a:r>
              <a:rPr lang="fr-BE" smtClean="0"/>
              <a:t>cour de metrologie</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02/12/2014</a:t>
            </a:r>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02/12/2014</a:t>
            </a:r>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02/12/2014</a:t>
            </a:r>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BE" smtClean="0"/>
              <a:t>cour de metrologie</a:t>
            </a:r>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fr.wikipedia.org/wiki/St%C3%A9radian" TargetMode="External"/><Relationship Id="rId2" Type="http://schemas.openxmlformats.org/officeDocument/2006/relationships/hyperlink" Target="http://fr.wikipedia.org/wiki/Angle"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1143000"/>
          </a:xfrm>
        </p:spPr>
        <p:txBody>
          <a:bodyPr>
            <a:normAutofit fontScale="90000"/>
          </a:bodyPr>
          <a:lstStyle/>
          <a:p>
            <a:pPr algn="ctr"/>
            <a:r>
              <a:rPr lang="fr-FR" sz="3600" b="1" i="1" dirty="0" smtClean="0">
                <a:solidFill>
                  <a:srgbClr val="FF0000"/>
                </a:solidFill>
              </a:rPr>
              <a:t>Le tableau suivant donne la définition actuelle de ces 7 unités de base</a:t>
            </a:r>
            <a:r>
              <a:rPr lang="fr-FR" dirty="0" smtClean="0"/>
              <a:t>. </a:t>
            </a:r>
            <a:endParaRPr lang="fr-FR" dirty="0"/>
          </a:p>
        </p:txBody>
      </p:sp>
      <p:pic>
        <p:nvPicPr>
          <p:cNvPr id="22530" name="Picture 2"/>
          <p:cNvPicPr>
            <a:picLocks noGrp="1" noChangeAspect="1" noChangeArrowheads="1"/>
          </p:cNvPicPr>
          <p:nvPr>
            <p:ph idx="1"/>
          </p:nvPr>
        </p:nvPicPr>
        <p:blipFill>
          <a:blip r:embed="rId2"/>
          <a:srcRect/>
          <a:stretch>
            <a:fillRect/>
          </a:stretch>
        </p:blipFill>
        <p:spPr bwMode="auto">
          <a:xfrm>
            <a:off x="500034" y="1571612"/>
            <a:ext cx="8358246" cy="4857784"/>
          </a:xfrm>
          <a:prstGeom prst="rect">
            <a:avLst/>
          </a:prstGeom>
          <a:noFill/>
          <a:ln w="9525">
            <a:noFill/>
            <a:miter lim="800000"/>
            <a:headEnd/>
            <a:tailEnd/>
          </a:ln>
          <a:effectLst/>
        </p:spPr>
      </p:pic>
      <p:sp>
        <p:nvSpPr>
          <p:cNvPr id="5" name="Espace réservé de la date 4"/>
          <p:cNvSpPr>
            <a:spLocks noGrp="1"/>
          </p:cNvSpPr>
          <p:nvPr>
            <p:ph type="dt" sz="half" idx="10"/>
          </p:nvPr>
        </p:nvSpPr>
        <p:spPr/>
        <p:txBody>
          <a:bodyPr/>
          <a:lstStyle/>
          <a:p>
            <a:r>
              <a:rPr lang="fr-FR" smtClean="0"/>
              <a:t>02/12/2014</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a:p>
        </p:txBody>
      </p:sp>
      <p:sp>
        <p:nvSpPr>
          <p:cNvPr id="7" name="Espace réservé du pied de page 6"/>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1143000"/>
          </a:xfrm>
        </p:spPr>
        <p:txBody>
          <a:bodyPr/>
          <a:lstStyle/>
          <a:p>
            <a:endParaRPr lang="fr-FR" dirty="0"/>
          </a:p>
        </p:txBody>
      </p:sp>
      <p:sp>
        <p:nvSpPr>
          <p:cNvPr id="3" name="Espace réservé du contenu 2"/>
          <p:cNvSpPr>
            <a:spLocks noGrp="1"/>
          </p:cNvSpPr>
          <p:nvPr>
            <p:ph idx="1"/>
          </p:nvPr>
        </p:nvSpPr>
        <p:spPr/>
        <p:txBody>
          <a:bodyPr/>
          <a:lstStyle/>
          <a:p>
            <a:r>
              <a:rPr lang="fr-FR" dirty="0" smtClean="0"/>
              <a:t>On en déduit l'écriture générale de l'équation aux dimensions de la grandeur G:</a:t>
            </a:r>
          </a:p>
          <a:p>
            <a:endParaRPr lang="fr-FR" dirty="0" smtClean="0"/>
          </a:p>
          <a:p>
            <a:pPr>
              <a:buNone/>
            </a:pPr>
            <a:endParaRPr lang="fr-FR" dirty="0" smtClean="0"/>
          </a:p>
          <a:p>
            <a:r>
              <a:rPr lang="fr-FR" dirty="0" smtClean="0"/>
              <a:t>L'équation aux dimensions d'une grandeur G sans dimension se recuit à :</a:t>
            </a:r>
          </a:p>
          <a:p>
            <a:r>
              <a:rPr lang="fr-FR" dirty="0" smtClean="0"/>
              <a:t> </a:t>
            </a:r>
          </a:p>
          <a:p>
            <a:endParaRPr lang="fr-FR"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7409" name="Object 1"/>
          <p:cNvGraphicFramePr>
            <a:graphicFrameLocks noChangeAspect="1"/>
          </p:cNvGraphicFramePr>
          <p:nvPr/>
        </p:nvGraphicFramePr>
        <p:xfrm>
          <a:off x="428596" y="2928934"/>
          <a:ext cx="7858180" cy="928694"/>
        </p:xfrm>
        <a:graphic>
          <a:graphicData uri="http://schemas.openxmlformats.org/presentationml/2006/ole">
            <p:oleObj spid="_x0000_s17409" name="Équation" r:id="rId3" imgW="1993900" imgH="228600" progId="Equation.3">
              <p:embed/>
            </p:oleObj>
          </a:graphicData>
        </a:graphic>
      </p:graphicFrame>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7411" name="Object 3"/>
          <p:cNvGraphicFramePr>
            <a:graphicFrameLocks noChangeAspect="1"/>
          </p:cNvGraphicFramePr>
          <p:nvPr/>
        </p:nvGraphicFramePr>
        <p:xfrm>
          <a:off x="2571736" y="5000636"/>
          <a:ext cx="2571768" cy="719141"/>
        </p:xfrm>
        <a:graphic>
          <a:graphicData uri="http://schemas.openxmlformats.org/presentationml/2006/ole">
            <p:oleObj spid="_x0000_s17411" name="Équation" r:id="rId4" imgW="431613" imgH="215806" progId="Equation.3">
              <p:embed/>
            </p:oleObj>
          </a:graphicData>
        </a:graphic>
      </p:graphicFrame>
      <p:sp>
        <p:nvSpPr>
          <p:cNvPr id="8" name="Espace réservé de la date 7"/>
          <p:cNvSpPr>
            <a:spLocks noGrp="1"/>
          </p:cNvSpPr>
          <p:nvPr>
            <p:ph type="dt" sz="half" idx="10"/>
          </p:nvPr>
        </p:nvSpPr>
        <p:spPr/>
        <p:txBody>
          <a:bodyPr/>
          <a:lstStyle/>
          <a:p>
            <a:r>
              <a:rPr lang="fr-FR" smtClean="0"/>
              <a:t>02/12/2014</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10</a:t>
            </a:fld>
            <a:endParaRPr lang="fr-BE"/>
          </a:p>
        </p:txBody>
      </p:sp>
      <p:sp>
        <p:nvSpPr>
          <p:cNvPr id="10" name="Espace réservé du pied de page 9"/>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68313" y="2708275"/>
            <a:ext cx="8229600" cy="868363"/>
          </a:xfrm>
        </p:spPr>
        <p:txBody>
          <a:bodyPr/>
          <a:lstStyle/>
          <a:p>
            <a:pPr eaLnBrk="1" hangingPunct="1">
              <a:defRPr/>
            </a:pPr>
            <a:r>
              <a:rPr lang="fr-CA" dirty="0" smtClean="0">
                <a:solidFill>
                  <a:srgbClr val="FF0000"/>
                </a:solidFill>
              </a:rPr>
              <a:t>Théorème</a:t>
            </a:r>
          </a:p>
        </p:txBody>
      </p:sp>
      <p:sp>
        <p:nvSpPr>
          <p:cNvPr id="16387" name="Rectangle 3"/>
          <p:cNvSpPr>
            <a:spLocks noGrp="1" noChangeArrowheads="1"/>
          </p:cNvSpPr>
          <p:nvPr>
            <p:ph type="body" idx="1"/>
          </p:nvPr>
        </p:nvSpPr>
        <p:spPr>
          <a:xfrm>
            <a:off x="468313" y="3644900"/>
            <a:ext cx="8229600" cy="2476500"/>
          </a:xfrm>
        </p:spPr>
        <p:txBody>
          <a:bodyPr/>
          <a:lstStyle/>
          <a:p>
            <a:pPr eaLnBrk="1" hangingPunct="1"/>
            <a:r>
              <a:rPr lang="fr-CA" dirty="0" smtClean="0"/>
              <a:t>Toute équation non homogène est </a:t>
            </a:r>
            <a:r>
              <a:rPr lang="fr-CA" b="1" dirty="0" smtClean="0"/>
              <a:t>nécessairement</a:t>
            </a:r>
            <a:r>
              <a:rPr lang="fr-CA" dirty="0" smtClean="0"/>
              <a:t> </a:t>
            </a:r>
            <a:r>
              <a:rPr lang="fr-CA" sz="3600" dirty="0" smtClean="0">
                <a:solidFill>
                  <a:srgbClr val="FF0000"/>
                </a:solidFill>
              </a:rPr>
              <a:t>Fausse</a:t>
            </a:r>
            <a:r>
              <a:rPr lang="fr-CA" dirty="0" smtClean="0">
                <a:solidFill>
                  <a:srgbClr val="FF0000"/>
                </a:solidFill>
              </a:rPr>
              <a:t>.</a:t>
            </a:r>
          </a:p>
          <a:p>
            <a:pPr eaLnBrk="1" hangingPunct="1"/>
            <a:r>
              <a:rPr lang="fr-CA" dirty="0" smtClean="0"/>
              <a:t>Toute équation homogène est juste, sinon pertinente.</a:t>
            </a:r>
          </a:p>
        </p:txBody>
      </p:sp>
      <p:sp>
        <p:nvSpPr>
          <p:cNvPr id="86020" name="Rectangle 4"/>
          <p:cNvSpPr>
            <a:spLocks noChangeArrowheads="1"/>
          </p:cNvSpPr>
          <p:nvPr/>
        </p:nvSpPr>
        <p:spPr bwMode="auto">
          <a:xfrm>
            <a:off x="468313" y="188913"/>
            <a:ext cx="8229600" cy="868362"/>
          </a:xfrm>
          <a:prstGeom prst="rect">
            <a:avLst/>
          </a:prstGeom>
          <a:noFill/>
          <a:ln w="9525">
            <a:noFill/>
            <a:miter lim="800000"/>
            <a:headEnd/>
            <a:tailEnd/>
          </a:ln>
          <a:effectLst/>
        </p:spPr>
        <p:txBody>
          <a:bodyPr anchor="ctr"/>
          <a:lstStyle/>
          <a:p>
            <a:pPr algn="ctr">
              <a:lnSpc>
                <a:spcPct val="90000"/>
              </a:lnSpc>
              <a:defRPr/>
            </a:pPr>
            <a:r>
              <a:rPr lang="fr-CA" sz="4400" dirty="0">
                <a:solidFill>
                  <a:srgbClr val="FF0000"/>
                </a:solidFill>
                <a:effectLst>
                  <a:outerShdw blurRad="38100" dist="38100" dir="2700000" algn="tl">
                    <a:srgbClr val="C0C0C0"/>
                  </a:outerShdw>
                </a:effectLst>
              </a:rPr>
              <a:t>Définition</a:t>
            </a:r>
          </a:p>
        </p:txBody>
      </p:sp>
      <p:sp>
        <p:nvSpPr>
          <p:cNvPr id="16389" name="Rectangle 5"/>
          <p:cNvSpPr>
            <a:spLocks noChangeArrowheads="1"/>
          </p:cNvSpPr>
          <p:nvPr/>
        </p:nvSpPr>
        <p:spPr bwMode="auto">
          <a:xfrm>
            <a:off x="323850" y="1052513"/>
            <a:ext cx="8229600" cy="1584325"/>
          </a:xfrm>
          <a:prstGeom prst="rect">
            <a:avLst/>
          </a:prstGeom>
          <a:noFill/>
          <a:ln w="9525">
            <a:noFill/>
            <a:miter lim="800000"/>
            <a:headEnd/>
            <a:tailEnd/>
          </a:ln>
        </p:spPr>
        <p:txBody>
          <a:bodyPr/>
          <a:lstStyle/>
          <a:p>
            <a:pPr marL="342900" indent="-342900">
              <a:spcBef>
                <a:spcPct val="20000"/>
              </a:spcBef>
              <a:buFontTx/>
              <a:buChar char="•"/>
            </a:pPr>
            <a:r>
              <a:rPr lang="fr-CA" sz="3200" dirty="0"/>
              <a:t>Lorsque les dimensions à droite et à gauche de l’équation sont identiques, on dit que cette équation est </a:t>
            </a:r>
            <a:r>
              <a:rPr lang="fr-CA" sz="3200" b="1" dirty="0">
                <a:solidFill>
                  <a:srgbClr val="FF0000"/>
                </a:solidFill>
              </a:rPr>
              <a:t>homogène</a:t>
            </a:r>
            <a:r>
              <a:rPr lang="fr-CA" sz="3200" dirty="0">
                <a:solidFill>
                  <a:srgbClr val="FF0000"/>
                </a:solidFill>
              </a:rPr>
              <a:t>.</a:t>
            </a:r>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pPr algn="ctr"/>
            <a:r>
              <a:rPr lang="fr-FR" i="1" dirty="0" smtClean="0">
                <a:solidFill>
                  <a:srgbClr val="FF0000"/>
                </a:solidFill>
              </a:rPr>
              <a:t>Exemple</a:t>
            </a:r>
            <a:endParaRPr lang="fr-FR" i="1" dirty="0">
              <a:solidFill>
                <a:srgbClr val="FF0000"/>
              </a:solidFill>
            </a:endParaRPr>
          </a:p>
        </p:txBody>
      </p:sp>
      <p:sp>
        <p:nvSpPr>
          <p:cNvPr id="3" name="Espace réservé du contenu 2"/>
          <p:cNvSpPr>
            <a:spLocks noGrp="1"/>
          </p:cNvSpPr>
          <p:nvPr>
            <p:ph idx="1"/>
          </p:nvPr>
        </p:nvSpPr>
        <p:spPr>
          <a:xfrm>
            <a:off x="428596" y="1785926"/>
            <a:ext cx="8229600" cy="3929090"/>
          </a:xfrm>
        </p:spPr>
        <p:txBody>
          <a:bodyPr>
            <a:normAutofit/>
          </a:bodyPr>
          <a:lstStyle/>
          <a:p>
            <a:r>
              <a:rPr lang="fr-FR" sz="4000" dirty="0" smtClean="0"/>
              <a:t>Retrouver dans quelles unités SI s’exprime une force ?</a:t>
            </a:r>
          </a:p>
          <a:p>
            <a:r>
              <a:rPr lang="fr-FR" sz="4000" dirty="0" smtClean="0"/>
              <a:t>La physique nous dit qu’une force est le produit d’une masse par une accélération, soit    </a:t>
            </a:r>
            <a:r>
              <a:rPr lang="fr-FR" sz="4000" i="1" dirty="0" smtClean="0"/>
              <a:t>F = m</a:t>
            </a:r>
            <a:r>
              <a:rPr lang="el-GR" sz="4000" i="1" dirty="0" smtClean="0">
                <a:latin typeface="Times New Roman"/>
                <a:cs typeface="Times New Roman"/>
              </a:rPr>
              <a:t>γ</a:t>
            </a:r>
            <a:endParaRPr lang="fr-FR" sz="4000"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12</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8860" y="214290"/>
            <a:ext cx="3500462" cy="642942"/>
          </a:xfrm>
        </p:spPr>
        <p:txBody>
          <a:bodyPr>
            <a:normAutofit fontScale="90000"/>
          </a:bodyPr>
          <a:lstStyle/>
          <a:p>
            <a:pPr algn="ctr"/>
            <a:r>
              <a:rPr lang="fr-FR" i="1" dirty="0" smtClean="0">
                <a:solidFill>
                  <a:srgbClr val="FF0000"/>
                </a:solidFill>
              </a:rPr>
              <a:t>Solution</a:t>
            </a:r>
            <a:endParaRPr lang="fr-FR" i="1" dirty="0">
              <a:solidFill>
                <a:srgbClr val="FF0000"/>
              </a:solidFill>
            </a:endParaRPr>
          </a:p>
        </p:txBody>
      </p:sp>
      <p:sp>
        <p:nvSpPr>
          <p:cNvPr id="3" name="Espace réservé du contenu 2"/>
          <p:cNvSpPr>
            <a:spLocks noGrp="1"/>
          </p:cNvSpPr>
          <p:nvPr>
            <p:ph idx="1"/>
          </p:nvPr>
        </p:nvSpPr>
        <p:spPr>
          <a:xfrm>
            <a:off x="428596" y="1071546"/>
            <a:ext cx="8358246" cy="5429288"/>
          </a:xfrm>
          <a:solidFill>
            <a:srgbClr val="FFFF00"/>
          </a:solidFill>
        </p:spPr>
        <p:txBody>
          <a:bodyPr>
            <a:normAutofit/>
          </a:bodyPr>
          <a:lstStyle/>
          <a:p>
            <a:r>
              <a:rPr lang="fr-FR" dirty="0" smtClean="0"/>
              <a:t>D’autre part, une accélération est une vitesse par unité de temps : </a:t>
            </a:r>
            <a:r>
              <a:rPr lang="fr-FR" sz="4000" dirty="0" smtClean="0"/>
              <a:t>m/s</a:t>
            </a:r>
            <a:r>
              <a:rPr lang="fr-FR" sz="4000" baseline="30000" dirty="0" smtClean="0"/>
              <a:t>2</a:t>
            </a:r>
            <a:r>
              <a:rPr lang="fr-FR" dirty="0" smtClean="0"/>
              <a:t>      sa  dimension est </a:t>
            </a:r>
            <a:r>
              <a:rPr lang="fr-FR" sz="3900" dirty="0" smtClean="0"/>
              <a:t>[</a:t>
            </a:r>
            <a:r>
              <a:rPr lang="el-GR" sz="3900" dirty="0" smtClean="0">
                <a:latin typeface="Times New Roman"/>
                <a:cs typeface="Times New Roman"/>
              </a:rPr>
              <a:t>γ</a:t>
            </a:r>
            <a:r>
              <a:rPr lang="fr-FR" sz="3900" dirty="0" smtClean="0"/>
              <a:t> ] </a:t>
            </a:r>
            <a:r>
              <a:rPr lang="fr-FR" dirty="0" smtClean="0"/>
              <a:t>=</a:t>
            </a:r>
            <a:r>
              <a:rPr lang="fr-FR" sz="3900" i="1" dirty="0" smtClean="0"/>
              <a:t>L</a:t>
            </a:r>
            <a:r>
              <a:rPr lang="fr-FR" sz="3900" dirty="0" smtClean="0"/>
              <a:t>.</a:t>
            </a:r>
            <a:r>
              <a:rPr lang="fr-FR" sz="3900" i="1" dirty="0" smtClean="0"/>
              <a:t>T </a:t>
            </a:r>
            <a:r>
              <a:rPr lang="fr-FR" sz="3900" baseline="30000" dirty="0" smtClean="0"/>
              <a:t>-2</a:t>
            </a:r>
            <a:endParaRPr lang="fr-FR" sz="3900" i="1" dirty="0" smtClean="0"/>
          </a:p>
          <a:p>
            <a:r>
              <a:rPr lang="fr-FR" dirty="0" smtClean="0"/>
              <a:t>En combinant avec la masse, on obtient, pour la force : </a:t>
            </a:r>
          </a:p>
          <a:p>
            <a:pPr>
              <a:buNone/>
            </a:pPr>
            <a:r>
              <a:rPr lang="fr-FR" sz="3900" dirty="0" smtClean="0">
                <a:solidFill>
                  <a:srgbClr val="FF0000"/>
                </a:solidFill>
              </a:rPr>
              <a:t>[</a:t>
            </a:r>
            <a:r>
              <a:rPr lang="fr-FR" sz="3900" i="1" dirty="0" smtClean="0">
                <a:solidFill>
                  <a:srgbClr val="FF0000"/>
                </a:solidFill>
              </a:rPr>
              <a:t>F] = M. L</a:t>
            </a:r>
            <a:r>
              <a:rPr lang="fr-FR" sz="3900" dirty="0" smtClean="0">
                <a:solidFill>
                  <a:srgbClr val="FF0000"/>
                </a:solidFill>
              </a:rPr>
              <a:t>.</a:t>
            </a:r>
            <a:r>
              <a:rPr lang="fr-FR" sz="3900" i="1" dirty="0" smtClean="0">
                <a:solidFill>
                  <a:srgbClr val="FF0000"/>
                </a:solidFill>
              </a:rPr>
              <a:t>T </a:t>
            </a:r>
            <a:r>
              <a:rPr lang="fr-FR" sz="3900" baseline="30000" dirty="0" smtClean="0">
                <a:solidFill>
                  <a:srgbClr val="FF0000"/>
                </a:solidFill>
              </a:rPr>
              <a:t>-2</a:t>
            </a:r>
            <a:r>
              <a:rPr lang="fr-FR" sz="3900" i="1" dirty="0" smtClean="0"/>
              <a:t>.</a:t>
            </a:r>
          </a:p>
          <a:p>
            <a:r>
              <a:rPr lang="fr-FR" dirty="0" smtClean="0"/>
              <a:t>La force s’exprime donc en  kilogramme .mètre par seconde et par seconde ( kg. m. s-</a:t>
            </a:r>
            <a:r>
              <a:rPr lang="fr-FR" baseline="30000" dirty="0" smtClean="0"/>
              <a:t>2</a:t>
            </a:r>
            <a:r>
              <a:rPr lang="fr-FR" dirty="0" smtClean="0"/>
              <a:t>).</a:t>
            </a:r>
          </a:p>
          <a:p>
            <a:r>
              <a:rPr lang="fr-FR" dirty="0" smtClean="0"/>
              <a:t>On  retrouve cette valeur dans le tableau des unités dérivées.</a:t>
            </a:r>
          </a:p>
          <a:p>
            <a:r>
              <a:rPr lang="fr-FR" dirty="0" smtClean="0"/>
              <a:t>Cette unité compliquée, le kilogramme mètre par seconde et par seconde s’appelle le Newton(N), en l’honneur de ce grand homme</a:t>
            </a:r>
            <a:endParaRPr lang="fr-FR" dirty="0"/>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Espace réservé de la date 6"/>
          <p:cNvSpPr>
            <a:spLocks noGrp="1"/>
          </p:cNvSpPr>
          <p:nvPr>
            <p:ph type="dt" sz="half" idx="10"/>
          </p:nvPr>
        </p:nvSpPr>
        <p:spPr/>
        <p:txBody>
          <a:bodyPr/>
          <a:lstStyle/>
          <a:p>
            <a:r>
              <a:rPr lang="fr-FR" smtClean="0"/>
              <a:t>02/12/2014</a:t>
            </a:r>
            <a:endParaRPr lang="fr-BE"/>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13</a:t>
            </a:fld>
            <a:endParaRPr lang="fr-BE"/>
          </a:p>
        </p:txBody>
      </p:sp>
      <p:sp>
        <p:nvSpPr>
          <p:cNvPr id="9" name="Espace réservé du pied de page 8"/>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918" y="428604"/>
            <a:ext cx="5429288" cy="1143000"/>
          </a:xfrm>
        </p:spPr>
        <p:txBody>
          <a:bodyPr/>
          <a:lstStyle/>
          <a:p>
            <a:pPr algn="ctr"/>
            <a:r>
              <a:rPr lang="fr-FR" dirty="0" smtClean="0">
                <a:solidFill>
                  <a:srgbClr val="FF0000"/>
                </a:solidFill>
              </a:rPr>
              <a:t>Exemple 2</a:t>
            </a:r>
            <a:endParaRPr lang="fr-FR" dirty="0">
              <a:solidFill>
                <a:srgbClr val="FF0000"/>
              </a:solidFill>
            </a:endParaRPr>
          </a:p>
        </p:txBody>
      </p:sp>
      <p:sp>
        <p:nvSpPr>
          <p:cNvPr id="3" name="Espace réservé du contenu 2"/>
          <p:cNvSpPr>
            <a:spLocks noGrp="1"/>
          </p:cNvSpPr>
          <p:nvPr>
            <p:ph idx="1"/>
          </p:nvPr>
        </p:nvSpPr>
        <p:spPr/>
        <p:txBody>
          <a:bodyPr/>
          <a:lstStyle/>
          <a:p>
            <a:r>
              <a:rPr lang="fr-FR" b="1" dirty="0" smtClean="0"/>
              <a:t>Quelle est l’unité de Pi   (</a:t>
            </a:r>
            <a:r>
              <a:rPr lang="fr-FR" b="1" dirty="0" smtClean="0">
                <a:latin typeface="Times New Roman"/>
                <a:cs typeface="Times New Roman"/>
              </a:rPr>
              <a:t>π)</a:t>
            </a:r>
            <a:r>
              <a:rPr lang="fr-FR" b="1" dirty="0" smtClean="0"/>
              <a:t>?</a:t>
            </a:r>
          </a:p>
          <a:p>
            <a:r>
              <a:rPr lang="fr-FR" b="1" dirty="0" smtClean="0"/>
              <a:t>Solution </a:t>
            </a:r>
          </a:p>
          <a:p>
            <a:r>
              <a:rPr lang="fr-FR" dirty="0" smtClean="0"/>
              <a:t>On sait que la circonférence d’un cercle est donné par </a:t>
            </a:r>
            <a:r>
              <a:rPr lang="fr-FR" i="1" dirty="0" smtClean="0"/>
              <a:t>C = 2</a:t>
            </a:r>
            <a:r>
              <a:rPr lang="el-GR" i="1" dirty="0" smtClean="0">
                <a:latin typeface="Times New Roman"/>
                <a:cs typeface="Times New Roman"/>
              </a:rPr>
              <a:t>π</a:t>
            </a:r>
            <a:r>
              <a:rPr lang="fr-FR" i="1" dirty="0" smtClean="0"/>
              <a:t> .r ; r étant le rayon du cercle.</a:t>
            </a:r>
          </a:p>
          <a:p>
            <a:r>
              <a:rPr lang="fr-FR" dirty="0" smtClean="0"/>
              <a:t>On en déduit aisément que la dimension de Pi est L/L, soit 1. Pi est un nombre sans dimension</a:t>
            </a:r>
            <a:endParaRPr lang="fr-FR" dirty="0"/>
          </a:p>
        </p:txBody>
      </p:sp>
      <p:sp>
        <p:nvSpPr>
          <p:cNvPr id="4" name="Rectangle 3"/>
          <p:cNvSpPr/>
          <p:nvPr/>
        </p:nvSpPr>
        <p:spPr>
          <a:xfrm>
            <a:off x="785786" y="2928934"/>
            <a:ext cx="7786742" cy="278608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e la date 4"/>
          <p:cNvSpPr>
            <a:spLocks noGrp="1"/>
          </p:cNvSpPr>
          <p:nvPr>
            <p:ph type="dt" sz="half" idx="10"/>
          </p:nvPr>
        </p:nvSpPr>
        <p:spPr/>
        <p:txBody>
          <a:bodyPr/>
          <a:lstStyle/>
          <a:p>
            <a:r>
              <a:rPr lang="fr-FR" smtClean="0"/>
              <a:t>02/12/2014</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14</a:t>
            </a:fld>
            <a:endParaRPr lang="fr-BE"/>
          </a:p>
        </p:txBody>
      </p:sp>
      <p:sp>
        <p:nvSpPr>
          <p:cNvPr id="7" name="Espace réservé du pied de page 6"/>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rmAutofit/>
          </a:bodyPr>
          <a:lstStyle/>
          <a:p>
            <a:pPr algn="ctr"/>
            <a:r>
              <a:rPr lang="fr-FR" sz="4400" i="1" u="sng" dirty="0" smtClean="0"/>
              <a:t>Exercice d’application</a:t>
            </a:r>
            <a:endParaRPr lang="fr-FR" sz="4400" i="1" u="sng" dirty="0"/>
          </a:p>
        </p:txBody>
      </p:sp>
      <p:sp>
        <p:nvSpPr>
          <p:cNvPr id="3" name="Espace réservé du contenu 2"/>
          <p:cNvSpPr>
            <a:spLocks noGrp="1"/>
          </p:cNvSpPr>
          <p:nvPr>
            <p:ph idx="1"/>
          </p:nvPr>
        </p:nvSpPr>
        <p:spPr>
          <a:xfrm>
            <a:off x="571472" y="1714488"/>
            <a:ext cx="8143932" cy="4411675"/>
          </a:xfrm>
        </p:spPr>
        <p:txBody>
          <a:bodyPr/>
          <a:lstStyle/>
          <a:p>
            <a:r>
              <a:rPr lang="fr-FR" dirty="0" smtClean="0"/>
              <a:t>Ecrire l'équation aux dimensions des grandeurs suivantes.</a:t>
            </a:r>
          </a:p>
          <a:p>
            <a:r>
              <a:rPr lang="fr-FR" dirty="0" smtClean="0"/>
              <a:t>1. Le champ de pesanteur g.</a:t>
            </a:r>
          </a:p>
          <a:p>
            <a:r>
              <a:rPr lang="fr-FR" dirty="0" smtClean="0"/>
              <a:t>2. Une pulsation ω.</a:t>
            </a:r>
          </a:p>
          <a:p>
            <a:r>
              <a:rPr lang="fr-FR" dirty="0" smtClean="0"/>
              <a:t>3. Une masse volumique ρ.</a:t>
            </a:r>
          </a:p>
          <a:p>
            <a:r>
              <a:rPr lang="fr-FR" dirty="0" smtClean="0"/>
              <a:t>4. Une charge électrique Q.</a:t>
            </a:r>
          </a:p>
          <a:p>
            <a:endParaRPr lang="fr-FR"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15</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28604"/>
            <a:ext cx="8372476" cy="1428760"/>
          </a:xfrm>
        </p:spPr>
        <p:txBody>
          <a:bodyPr>
            <a:normAutofit fontScale="90000"/>
          </a:bodyPr>
          <a:lstStyle/>
          <a:p>
            <a:r>
              <a:rPr lang="fr-FR" sz="2000" i="1" dirty="0" smtClean="0">
                <a:solidFill>
                  <a:schemeClr val="tx1"/>
                </a:solidFill>
              </a:rPr>
              <a:t>L'angle solide est le rapport entre la surface (en rose) de la projection d'un objet sur une sphère et le carré du rayon de celle-ci. Ici, l'objet dont est mesuré l'angle solide est une surface quadrilatère (en bleu). </a:t>
            </a:r>
            <a:br>
              <a:rPr lang="fr-FR" sz="2000" i="1" dirty="0" smtClean="0">
                <a:solidFill>
                  <a:schemeClr val="tx1"/>
                </a:solidFill>
              </a:rPr>
            </a:br>
            <a:r>
              <a:rPr lang="fr-FR" sz="2000" b="1" dirty="0" smtClean="0">
                <a:solidFill>
                  <a:srgbClr val="FF0000"/>
                </a:solidFill>
              </a:rPr>
              <a:t>un angle solide est l'analogue tridimensionnel de l'</a:t>
            </a:r>
            <a:r>
              <a:rPr lang="fr-FR" sz="2000" b="1" dirty="0" smtClean="0">
                <a:solidFill>
                  <a:srgbClr val="FF0000"/>
                </a:solidFill>
                <a:hlinkClick r:id="rId2" tooltip="Angle"/>
              </a:rPr>
              <a:t>angle</a:t>
            </a:r>
            <a:r>
              <a:rPr lang="fr-FR" sz="2000" b="1" dirty="0" smtClean="0">
                <a:solidFill>
                  <a:srgbClr val="FF0000"/>
                </a:solidFill>
              </a:rPr>
              <a:t> plan ou bidimensionnel</a:t>
            </a:r>
            <a:r>
              <a:rPr lang="fr-FR" sz="2000" dirty="0" smtClean="0">
                <a:solidFill>
                  <a:schemeClr val="tx1"/>
                </a:solidFill>
              </a:rPr>
              <a:t>.</a:t>
            </a:r>
            <a:endParaRPr lang="fr-FR" sz="2000" i="1" dirty="0">
              <a:solidFill>
                <a:schemeClr val="tx1"/>
              </a:solidFill>
            </a:endParaRPr>
          </a:p>
        </p:txBody>
      </p:sp>
      <p:sp>
        <p:nvSpPr>
          <p:cNvPr id="3" name="Espace réservé du contenu 2"/>
          <p:cNvSpPr>
            <a:spLocks noGrp="1"/>
          </p:cNvSpPr>
          <p:nvPr>
            <p:ph idx="1"/>
          </p:nvPr>
        </p:nvSpPr>
        <p:spPr/>
        <p:txBody>
          <a:bodyPr/>
          <a:lstStyle/>
          <a:p>
            <a:pPr>
              <a:buNone/>
            </a:pPr>
            <a:r>
              <a:rPr lang="fr-FR" dirty="0" smtClean="0"/>
              <a:t> </a:t>
            </a:r>
            <a:r>
              <a:rPr lang="el-GR" dirty="0" smtClean="0">
                <a:latin typeface="Times New Roman"/>
                <a:cs typeface="Times New Roman"/>
              </a:rPr>
              <a:t>Ώ</a:t>
            </a:r>
            <a:r>
              <a:rPr lang="fr-FR" dirty="0" smtClean="0"/>
              <a:t>  en </a:t>
            </a:r>
            <a:r>
              <a:rPr lang="fr-FR" dirty="0" smtClean="0">
                <a:hlinkClick r:id="rId3" tooltip="Stéradian"/>
              </a:rPr>
              <a:t>stéradian</a:t>
            </a:r>
            <a:r>
              <a:rPr lang="fr-FR" dirty="0" smtClean="0"/>
              <a:t> (sr)</a:t>
            </a:r>
            <a:endParaRPr lang="fr-FR"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16</a:t>
            </a:fld>
            <a:endParaRPr lang="fr-BE"/>
          </a:p>
        </p:txBody>
      </p:sp>
      <p:pic>
        <p:nvPicPr>
          <p:cNvPr id="24578" name="Picture 2" descr="http://upload.wikimedia.org/wikipedia/commons/thumb/a/a1/Angle_solide_definition.svg/550px-Angle_solide_definition.svg.png"/>
          <p:cNvPicPr>
            <a:picLocks noChangeAspect="1" noChangeArrowheads="1"/>
          </p:cNvPicPr>
          <p:nvPr/>
        </p:nvPicPr>
        <p:blipFill>
          <a:blip r:embed="rId4"/>
          <a:srcRect/>
          <a:stretch>
            <a:fillRect/>
          </a:stretch>
        </p:blipFill>
        <p:spPr bwMode="auto">
          <a:xfrm>
            <a:off x="1500166" y="1928802"/>
            <a:ext cx="5643602" cy="4448173"/>
          </a:xfrm>
          <a:prstGeom prst="rect">
            <a:avLst/>
          </a:prstGeom>
          <a:noFill/>
        </p:spPr>
      </p:pic>
      <p:pic>
        <p:nvPicPr>
          <p:cNvPr id="24580" name="Picture 4" descr="\Omega\,=\,\frac{S}{R^2}"/>
          <p:cNvPicPr>
            <a:picLocks noChangeAspect="1" noChangeArrowheads="1"/>
          </p:cNvPicPr>
          <p:nvPr/>
        </p:nvPicPr>
        <p:blipFill>
          <a:blip r:embed="rId5"/>
          <a:srcRect/>
          <a:stretch>
            <a:fillRect/>
          </a:stretch>
        </p:blipFill>
        <p:spPr bwMode="auto">
          <a:xfrm>
            <a:off x="6429388" y="4429132"/>
            <a:ext cx="1285884" cy="785818"/>
          </a:xfrm>
          <a:prstGeom prst="rect">
            <a:avLst/>
          </a:prstGeom>
          <a:noFill/>
        </p:spPr>
      </p:pic>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endParaRPr lang="fr-FR" dirty="0"/>
          </a:p>
        </p:txBody>
      </p:sp>
      <p:sp>
        <p:nvSpPr>
          <p:cNvPr id="3" name="Espace réservé du contenu 2"/>
          <p:cNvSpPr>
            <a:spLocks noGrp="1"/>
          </p:cNvSpPr>
          <p:nvPr>
            <p:ph idx="1"/>
          </p:nvPr>
        </p:nvSpPr>
        <p:spPr>
          <a:xfrm>
            <a:off x="285720" y="1935480"/>
            <a:ext cx="8715436" cy="4389120"/>
          </a:xfrm>
        </p:spPr>
        <p:txBody>
          <a:bodyPr/>
          <a:lstStyle/>
          <a:p>
            <a:pPr algn="ctr"/>
            <a:r>
              <a:rPr lang="fr-FR" u="sng" dirty="0" smtClean="0">
                <a:solidFill>
                  <a:srgbClr val="FF0000"/>
                </a:solidFill>
                <a:latin typeface="Comic Sans MS" pitchFamily="66" charset="0"/>
              </a:rPr>
              <a:t>Question de Recherche</a:t>
            </a:r>
          </a:p>
          <a:p>
            <a:r>
              <a:rPr lang="fr-FR" sz="4400" dirty="0" smtClean="0">
                <a:latin typeface="Comic Sans MS" pitchFamily="66" charset="0"/>
              </a:rPr>
              <a:t>Quelles sont  Les institutions nationale  et internationale de métrologie?</a:t>
            </a:r>
            <a:endParaRPr lang="fr-FR" sz="4400" dirty="0">
              <a:latin typeface="Comic Sans MS" pitchFamily="66" charset="0"/>
            </a:endParaRPr>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17</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85728"/>
            <a:ext cx="8229600" cy="1000132"/>
          </a:xfrm>
        </p:spPr>
        <p:txBody>
          <a:bodyPr/>
          <a:lstStyle/>
          <a:p>
            <a:r>
              <a:rPr lang="fr-FR" i="1" dirty="0" smtClean="0">
                <a:solidFill>
                  <a:srgbClr val="FF0000"/>
                </a:solidFill>
              </a:rPr>
              <a:t>Les grandeurs supplémentaires</a:t>
            </a:r>
            <a:r>
              <a:rPr lang="fr-FR" dirty="0" smtClean="0"/>
              <a:t>;</a:t>
            </a:r>
            <a:endParaRPr lang="fr-FR"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a:p>
        </p:txBody>
      </p:sp>
      <p:pic>
        <p:nvPicPr>
          <p:cNvPr id="21506" name="Picture 2"/>
          <p:cNvPicPr>
            <a:picLocks noGrp="1" noChangeAspect="1" noChangeArrowheads="1"/>
          </p:cNvPicPr>
          <p:nvPr>
            <p:ph idx="1"/>
          </p:nvPr>
        </p:nvPicPr>
        <p:blipFill>
          <a:blip r:embed="rId2"/>
          <a:srcRect/>
          <a:stretch>
            <a:fillRect/>
          </a:stretch>
        </p:blipFill>
        <p:spPr bwMode="auto">
          <a:xfrm>
            <a:off x="714348" y="1285860"/>
            <a:ext cx="7715304" cy="5000660"/>
          </a:xfrm>
          <a:prstGeom prst="rect">
            <a:avLst/>
          </a:prstGeom>
          <a:noFill/>
          <a:ln w="9525">
            <a:noFill/>
            <a:miter lim="800000"/>
            <a:headEnd/>
            <a:tailEnd/>
          </a:ln>
          <a:effectLst/>
        </p:spPr>
      </p:pic>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lstStyle/>
          <a:p>
            <a:r>
              <a:rPr lang="fr-FR" i="1" dirty="0" smtClean="0">
                <a:solidFill>
                  <a:srgbClr val="FF0000"/>
                </a:solidFill>
              </a:rPr>
              <a:t>Les grandeurs supplémentaires</a:t>
            </a:r>
            <a:endParaRPr lang="fr-FR"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3</a:t>
            </a:fld>
            <a:endParaRPr lang="fr-BE"/>
          </a:p>
        </p:txBody>
      </p:sp>
      <p:pic>
        <p:nvPicPr>
          <p:cNvPr id="22530" name="Picture 2"/>
          <p:cNvPicPr>
            <a:picLocks noGrp="1" noChangeAspect="1" noChangeArrowheads="1"/>
          </p:cNvPicPr>
          <p:nvPr>
            <p:ph idx="1"/>
          </p:nvPr>
        </p:nvPicPr>
        <p:blipFill>
          <a:blip r:embed="rId2"/>
          <a:srcRect/>
          <a:stretch>
            <a:fillRect/>
          </a:stretch>
        </p:blipFill>
        <p:spPr bwMode="auto">
          <a:xfrm>
            <a:off x="1071538" y="2000240"/>
            <a:ext cx="7358114" cy="3929089"/>
          </a:xfrm>
          <a:prstGeom prst="rect">
            <a:avLst/>
          </a:prstGeom>
          <a:noFill/>
          <a:ln w="9525">
            <a:noFill/>
            <a:miter lim="800000"/>
            <a:headEnd/>
            <a:tailEnd/>
          </a:ln>
          <a:effectLst/>
        </p:spPr>
      </p:pic>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lstStyle/>
          <a:p>
            <a:pPr algn="ctr"/>
            <a:r>
              <a:rPr lang="fr-FR" i="1" u="sng" dirty="0" smtClean="0">
                <a:solidFill>
                  <a:srgbClr val="FF0000"/>
                </a:solidFill>
              </a:rPr>
              <a:t>Les grandeurs dérivées</a:t>
            </a:r>
            <a:endParaRPr lang="fr-FR" i="1" u="sng" dirty="0">
              <a:solidFill>
                <a:srgbClr val="FF0000"/>
              </a:solidFill>
            </a:endParaRPr>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pied de page 4"/>
          <p:cNvSpPr>
            <a:spLocks noGrp="1"/>
          </p:cNvSpPr>
          <p:nvPr>
            <p:ph type="ftr" sz="quarter" idx="11"/>
          </p:nvPr>
        </p:nvSpPr>
        <p:spPr/>
        <p:txBody>
          <a:bodyPr/>
          <a:lstStyle/>
          <a:p>
            <a:r>
              <a:rPr lang="fr-BE" smtClean="0"/>
              <a:t>cour de metrologie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a:p>
        </p:txBody>
      </p:sp>
      <p:pic>
        <p:nvPicPr>
          <p:cNvPr id="23554" name="Picture 2"/>
          <p:cNvPicPr>
            <a:picLocks noGrp="1" noChangeAspect="1" noChangeArrowheads="1"/>
          </p:cNvPicPr>
          <p:nvPr>
            <p:ph idx="1"/>
          </p:nvPr>
        </p:nvPicPr>
        <p:blipFill>
          <a:blip r:embed="rId2"/>
          <a:srcRect/>
          <a:stretch>
            <a:fillRect/>
          </a:stretch>
        </p:blipFill>
        <p:spPr bwMode="auto">
          <a:xfrm>
            <a:off x="214282" y="928670"/>
            <a:ext cx="8572560" cy="5572164"/>
          </a:xfrm>
          <a:prstGeom prst="rect">
            <a:avLst/>
          </a:prstGeom>
          <a:noFill/>
          <a:ln w="9525">
            <a:noFill/>
            <a:miter lim="800000"/>
            <a:headEnd/>
            <a:tailEnd/>
          </a:ln>
          <a:effectLst/>
        </p:spPr>
      </p:pic>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Autofit/>
          </a:bodyPr>
          <a:lstStyle/>
          <a:p>
            <a:pPr algn="ctr"/>
            <a:r>
              <a:rPr lang="fr-FR" sz="4000" i="1" dirty="0" smtClean="0">
                <a:solidFill>
                  <a:srgbClr val="FF0000"/>
                </a:solidFill>
              </a:rPr>
              <a:t>C’est quoi le radian?</a:t>
            </a:r>
            <a:endParaRPr lang="fr-FR" sz="4000" i="1" dirty="0">
              <a:solidFill>
                <a:srgbClr val="FF0000"/>
              </a:solidFill>
            </a:endParaRPr>
          </a:p>
        </p:txBody>
      </p:sp>
      <p:sp>
        <p:nvSpPr>
          <p:cNvPr id="3" name="Espace réservé du contenu 2"/>
          <p:cNvSpPr>
            <a:spLocks noGrp="1"/>
          </p:cNvSpPr>
          <p:nvPr>
            <p:ph idx="1"/>
          </p:nvPr>
        </p:nvSpPr>
        <p:spPr>
          <a:xfrm>
            <a:off x="214282" y="1571612"/>
            <a:ext cx="8929718" cy="4389120"/>
          </a:xfrm>
        </p:spPr>
        <p:txBody>
          <a:bodyPr/>
          <a:lstStyle/>
          <a:p>
            <a:r>
              <a:rPr lang="fr-FR" dirty="0" smtClean="0"/>
              <a:t>On ajoute à ce système l’unité d’angle, qui est le « radian »</a:t>
            </a:r>
          </a:p>
          <a:p>
            <a:r>
              <a:rPr lang="fr-FR" dirty="0" smtClean="0"/>
              <a:t>Sur un cercle, un angle de </a:t>
            </a:r>
            <a:r>
              <a:rPr lang="fr-FR" sz="2800" dirty="0" smtClean="0"/>
              <a:t>1 </a:t>
            </a:r>
            <a:r>
              <a:rPr lang="fr-FR" dirty="0" smtClean="0"/>
              <a:t>radian est l’angle soutenu par une portion de circonférence égale au rayon du cercle</a:t>
            </a:r>
            <a:endParaRPr lang="fr-FR" dirty="0"/>
          </a:p>
        </p:txBody>
      </p:sp>
      <p:sp>
        <p:nvSpPr>
          <p:cNvPr id="4" name="Ellipse 3"/>
          <p:cNvSpPr/>
          <p:nvPr/>
        </p:nvSpPr>
        <p:spPr>
          <a:xfrm>
            <a:off x="3357554" y="3286124"/>
            <a:ext cx="2357454" cy="242889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cxnSp>
        <p:nvCxnSpPr>
          <p:cNvPr id="6" name="Connecteur droit 5"/>
          <p:cNvCxnSpPr/>
          <p:nvPr/>
        </p:nvCxnSpPr>
        <p:spPr>
          <a:xfrm flipV="1">
            <a:off x="4500562" y="4502158"/>
            <a:ext cx="2357454" cy="69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flipH="1" flipV="1">
            <a:off x="4321967" y="3178967"/>
            <a:ext cx="1571636" cy="1214446"/>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715008" y="3214686"/>
            <a:ext cx="571504"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R</a:t>
            </a:r>
            <a:endParaRPr lang="fr-FR" dirty="0"/>
          </a:p>
        </p:txBody>
      </p:sp>
      <p:sp>
        <p:nvSpPr>
          <p:cNvPr id="11" name="Rectangle 10"/>
          <p:cNvSpPr/>
          <p:nvPr/>
        </p:nvSpPr>
        <p:spPr>
          <a:xfrm>
            <a:off x="4857752" y="4572008"/>
            <a:ext cx="642942"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R</a:t>
            </a:r>
            <a:endParaRPr lang="fr-FR" dirty="0"/>
          </a:p>
        </p:txBody>
      </p:sp>
      <p:sp>
        <p:nvSpPr>
          <p:cNvPr id="9" name="Espace réservé de la date 8"/>
          <p:cNvSpPr>
            <a:spLocks noGrp="1"/>
          </p:cNvSpPr>
          <p:nvPr>
            <p:ph type="dt" sz="half" idx="10"/>
          </p:nvPr>
        </p:nvSpPr>
        <p:spPr/>
        <p:txBody>
          <a:bodyPr/>
          <a:lstStyle/>
          <a:p>
            <a:r>
              <a:rPr lang="fr-FR" smtClean="0"/>
              <a:t>02/12/2014</a:t>
            </a:r>
            <a:endParaRPr lang="fr-BE"/>
          </a:p>
        </p:txBody>
      </p:sp>
      <p:sp>
        <p:nvSpPr>
          <p:cNvPr id="12" name="Espace réservé du numéro de diapositive 11"/>
          <p:cNvSpPr>
            <a:spLocks noGrp="1"/>
          </p:cNvSpPr>
          <p:nvPr>
            <p:ph type="sldNum" sz="quarter" idx="12"/>
          </p:nvPr>
        </p:nvSpPr>
        <p:spPr/>
        <p:txBody>
          <a:bodyPr/>
          <a:lstStyle/>
          <a:p>
            <a:fld id="{CF4668DC-857F-487D-BFFA-8C0CA5037977}" type="slidenum">
              <a:rPr lang="fr-BE" smtClean="0"/>
              <a:pPr/>
              <a:t>5</a:t>
            </a:fld>
            <a:endParaRPr lang="fr-BE"/>
          </a:p>
        </p:txBody>
      </p:sp>
      <p:sp>
        <p:nvSpPr>
          <p:cNvPr id="13" name="Espace réservé du pied de page 12"/>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57167"/>
            <a:ext cx="7772400" cy="857255"/>
          </a:xfrm>
        </p:spPr>
        <p:txBody>
          <a:bodyPr/>
          <a:lstStyle/>
          <a:p>
            <a:r>
              <a:rPr lang="fr-FR" b="1" dirty="0" smtClean="0">
                <a:solidFill>
                  <a:srgbClr val="FF0000"/>
                </a:solidFill>
              </a:rPr>
              <a:t>L’analyse dimensionnelle</a:t>
            </a:r>
            <a:endParaRPr lang="fr-FR" dirty="0">
              <a:solidFill>
                <a:srgbClr val="FF0000"/>
              </a:solidFill>
            </a:endParaRPr>
          </a:p>
        </p:txBody>
      </p:sp>
      <p:sp>
        <p:nvSpPr>
          <p:cNvPr id="3" name="Sous-titre 2"/>
          <p:cNvSpPr>
            <a:spLocks noGrp="1"/>
          </p:cNvSpPr>
          <p:nvPr>
            <p:ph type="subTitle" idx="1"/>
          </p:nvPr>
        </p:nvSpPr>
        <p:spPr>
          <a:xfrm>
            <a:off x="214282" y="1285860"/>
            <a:ext cx="8929718" cy="5214974"/>
          </a:xfrm>
        </p:spPr>
        <p:txBody>
          <a:bodyPr>
            <a:normAutofit/>
          </a:bodyPr>
          <a:lstStyle/>
          <a:p>
            <a:pPr algn="l"/>
            <a:r>
              <a:rPr lang="fr-FR" b="1" dirty="0" smtClean="0">
                <a:solidFill>
                  <a:schemeClr val="tx1"/>
                </a:solidFill>
              </a:rPr>
              <a:t>I/ Principe :</a:t>
            </a:r>
            <a:r>
              <a:rPr lang="fr-FR" sz="2400" dirty="0" smtClean="0">
                <a:solidFill>
                  <a:schemeClr val="tx1"/>
                </a:solidFill>
              </a:rPr>
              <a:t>Effectuer une </a:t>
            </a:r>
            <a:r>
              <a:rPr lang="fr-FR" sz="2400" i="1" dirty="0" smtClean="0">
                <a:solidFill>
                  <a:schemeClr val="tx1"/>
                </a:solidFill>
              </a:rPr>
              <a:t>analyse dimensionnelle permet de trouver la dimension d’une grandeur c’est-à-dire de savoir si</a:t>
            </a:r>
          </a:p>
          <a:p>
            <a:pPr algn="l"/>
            <a:r>
              <a:rPr lang="fr-FR" sz="2400" dirty="0" smtClean="0">
                <a:solidFill>
                  <a:schemeClr val="tx1"/>
                </a:solidFill>
              </a:rPr>
              <a:t>cette grandeur est une longueur (donc si elle s’exprimera en mètre dans le SI), un temps (donc si elle s’exprimera en seconde dans le SI) etc. En pratique, l’analyse dimensionnelle d’une grandeur va permettre de trouver son unité.</a:t>
            </a:r>
          </a:p>
          <a:p>
            <a:pPr algn="l"/>
            <a:r>
              <a:rPr lang="fr-FR" sz="2400" dirty="0" smtClean="0">
                <a:solidFill>
                  <a:schemeClr val="tx1"/>
                </a:solidFill>
              </a:rPr>
              <a:t>Le choix des sept grandeurs de base n'est pas unique, et les physiciens ont  adopté  sept  grandeurs de base du système international :</a:t>
            </a:r>
          </a:p>
          <a:p>
            <a:pPr algn="l"/>
            <a:r>
              <a:rPr lang="fr-FR" sz="2400" dirty="0" smtClean="0">
                <a:solidFill>
                  <a:schemeClr val="tx1"/>
                </a:solidFill>
              </a:rPr>
              <a:t> </a:t>
            </a:r>
            <a:r>
              <a:rPr lang="fr-FR" sz="2400" b="1" dirty="0" smtClean="0">
                <a:solidFill>
                  <a:srgbClr val="7030A0"/>
                </a:solidFill>
              </a:rPr>
              <a:t>la masse, la longueur, le temps, l'intensité électrique, la température thermodynamique, l'intensité lumineuse et la quantité de matière</a:t>
            </a: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a:solidFill>
                <a:schemeClr val="tx1"/>
              </a:solidFill>
            </a:endParaRPr>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6</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443914" cy="1285860"/>
          </a:xfrm>
        </p:spPr>
        <p:txBody>
          <a:bodyPr>
            <a:normAutofit/>
          </a:bodyPr>
          <a:lstStyle/>
          <a:p>
            <a:pPr algn="ctr"/>
            <a:r>
              <a:rPr lang="fr-FR" sz="3600" i="1" dirty="0" smtClean="0">
                <a:solidFill>
                  <a:srgbClr val="FF0000"/>
                </a:solidFill>
              </a:rPr>
              <a:t>2-sept  grandeurs de base du système international</a:t>
            </a:r>
            <a:endParaRPr lang="fr-FR" sz="3600" i="1" dirty="0">
              <a:solidFill>
                <a:srgbClr val="FF0000"/>
              </a:solidFill>
            </a:endParaRPr>
          </a:p>
        </p:txBody>
      </p:sp>
      <p:graphicFrame>
        <p:nvGraphicFramePr>
          <p:cNvPr id="5" name="Tableau 4"/>
          <p:cNvGraphicFramePr>
            <a:graphicFrameLocks noGrp="1"/>
          </p:cNvGraphicFramePr>
          <p:nvPr/>
        </p:nvGraphicFramePr>
        <p:xfrm>
          <a:off x="1071538" y="1500174"/>
          <a:ext cx="7358114" cy="5040480"/>
        </p:xfrm>
        <a:graphic>
          <a:graphicData uri="http://schemas.openxmlformats.org/drawingml/2006/table">
            <a:tbl>
              <a:tblPr firstRow="1" bandRow="1">
                <a:tableStyleId>{5C22544A-7EE6-4342-B048-85BDC9FD1C3A}</a:tableStyleId>
              </a:tblPr>
              <a:tblGrid>
                <a:gridCol w="3714776"/>
                <a:gridCol w="3643338"/>
              </a:tblGrid>
              <a:tr h="417377">
                <a:tc>
                  <a:txBody>
                    <a:bodyPr/>
                    <a:lstStyle/>
                    <a:p>
                      <a:pPr algn="ctr"/>
                      <a:r>
                        <a:rPr lang="fr-FR" sz="2400" b="1" kern="1200" dirty="0" smtClean="0">
                          <a:solidFill>
                            <a:schemeClr val="tx1"/>
                          </a:solidFill>
                          <a:latin typeface="+mn-lt"/>
                          <a:ea typeface="+mn-ea"/>
                          <a:cs typeface="+mn-cs"/>
                        </a:rPr>
                        <a:t>Grandeur</a:t>
                      </a:r>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b="1" kern="1200" dirty="0" smtClean="0">
                          <a:solidFill>
                            <a:schemeClr val="tx1"/>
                          </a:solidFill>
                          <a:latin typeface="+mn-lt"/>
                          <a:ea typeface="+mn-ea"/>
                          <a:cs typeface="+mn-cs"/>
                        </a:rPr>
                        <a:t>Symbole  dimensionnel</a:t>
                      </a:r>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63880">
                <a:tc>
                  <a:txBody>
                    <a:bodyPr/>
                    <a:lstStyle/>
                    <a:p>
                      <a:pPr algn="ctr"/>
                      <a:r>
                        <a:rPr lang="fr-FR" sz="3200" kern="1200" dirty="0" smtClean="0">
                          <a:solidFill>
                            <a:schemeClr val="dk1"/>
                          </a:solidFill>
                          <a:latin typeface="+mn-lt"/>
                          <a:ea typeface="+mn-ea"/>
                          <a:cs typeface="+mn-cs"/>
                        </a:rPr>
                        <a:t>masse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M</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3880">
                <a:tc>
                  <a:txBody>
                    <a:bodyPr/>
                    <a:lstStyle/>
                    <a:p>
                      <a:pPr algn="ctr"/>
                      <a:r>
                        <a:rPr lang="fr-FR" sz="3200" kern="1200" dirty="0" smtClean="0">
                          <a:solidFill>
                            <a:schemeClr val="dk1"/>
                          </a:solidFill>
                          <a:latin typeface="+mn-lt"/>
                          <a:ea typeface="+mn-ea"/>
                          <a:cs typeface="+mn-cs"/>
                        </a:rPr>
                        <a:t>longueur</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L</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spcAft>
                          <a:spcPts val="0"/>
                        </a:spcAft>
                      </a:pPr>
                      <a:r>
                        <a:rPr lang="fr-FR" sz="3200" dirty="0">
                          <a:latin typeface="Times New Roman"/>
                          <a:ea typeface="Times New Roman"/>
                          <a:cs typeface="CMR10"/>
                        </a:rPr>
                        <a:t>temps</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T</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intensité électrique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I</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température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θ</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intensité lumineuse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J</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quantité de matière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N</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Espace réservé de la date 3"/>
          <p:cNvSpPr>
            <a:spLocks noGrp="1"/>
          </p:cNvSpPr>
          <p:nvPr>
            <p:ph type="dt" sz="half" idx="10"/>
          </p:nvPr>
        </p:nvSpPr>
        <p:spPr/>
        <p:txBody>
          <a:bodyPr/>
          <a:lstStyle/>
          <a:p>
            <a:r>
              <a:rPr lang="fr-FR" smtClean="0"/>
              <a:t>02/12/2014</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a:p>
        </p:txBody>
      </p:sp>
      <p:sp>
        <p:nvSpPr>
          <p:cNvPr id="7" name="Espace réservé du pied de page 6"/>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643966" cy="1143000"/>
          </a:xfrm>
        </p:spPr>
        <p:txBody>
          <a:bodyPr>
            <a:normAutofit/>
          </a:bodyPr>
          <a:lstStyle/>
          <a:p>
            <a:pPr algn="ctr"/>
            <a:r>
              <a:rPr lang="fr-FR" sz="4000" dirty="0" smtClean="0">
                <a:solidFill>
                  <a:srgbClr val="FF0000"/>
                </a:solidFill>
              </a:rPr>
              <a:t>Deux règles principales sont à respecter</a:t>
            </a:r>
            <a:endParaRPr lang="fr-FR" sz="4000" dirty="0">
              <a:solidFill>
                <a:srgbClr val="FF0000"/>
              </a:solidFill>
            </a:endParaRPr>
          </a:p>
        </p:txBody>
      </p:sp>
      <p:sp>
        <p:nvSpPr>
          <p:cNvPr id="3" name="Espace réservé du contenu 2"/>
          <p:cNvSpPr>
            <a:spLocks noGrp="1"/>
          </p:cNvSpPr>
          <p:nvPr>
            <p:ph idx="1"/>
          </p:nvPr>
        </p:nvSpPr>
        <p:spPr>
          <a:xfrm>
            <a:off x="214282" y="1935480"/>
            <a:ext cx="8643998" cy="4389120"/>
          </a:xfrm>
        </p:spPr>
        <p:txBody>
          <a:bodyPr>
            <a:noAutofit/>
          </a:bodyPr>
          <a:lstStyle/>
          <a:p>
            <a:r>
              <a:rPr lang="fr-FR" sz="2800" dirty="0" smtClean="0"/>
              <a:t>Dans les expressions littérales, on peut remplacer les grandeurs par leurs unités. L’unité de la grandeur sera notée : [grandeur]. Ex : [tension] = V ou [distance] = m etc.</a:t>
            </a:r>
          </a:p>
          <a:p>
            <a:r>
              <a:rPr lang="fr-FR" sz="2800" i="1" dirty="0" smtClean="0"/>
              <a:t>Remarque : en toute rigueur, la notation [grandeur] désigne la dimension de la grandeur (pas exactement son unité...).</a:t>
            </a:r>
          </a:p>
          <a:p>
            <a:r>
              <a:rPr lang="fr-FR" sz="2800" dirty="0" smtClean="0"/>
              <a:t> Lors d’analyses dimensionnelles, le chiffre 1 est synonyme de « sans unité ».</a:t>
            </a:r>
            <a:endParaRPr lang="fr-FR" sz="2800"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8</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fontScale="90000"/>
          </a:bodyPr>
          <a:lstStyle/>
          <a:p>
            <a:r>
              <a:rPr lang="fr-FR" u="sng" dirty="0" smtClean="0"/>
              <a:t>Ecriture d'une équation aux dimensions</a:t>
            </a:r>
            <a:endParaRPr lang="fr-FR" dirty="0"/>
          </a:p>
        </p:txBody>
      </p:sp>
      <p:sp>
        <p:nvSpPr>
          <p:cNvPr id="3" name="Espace réservé du contenu 2"/>
          <p:cNvSpPr>
            <a:spLocks noGrp="1"/>
          </p:cNvSpPr>
          <p:nvPr>
            <p:ph idx="1"/>
          </p:nvPr>
        </p:nvSpPr>
        <p:spPr>
          <a:xfrm>
            <a:off x="428596" y="1571612"/>
            <a:ext cx="8229600" cy="4525963"/>
          </a:xfrm>
        </p:spPr>
        <p:txBody>
          <a:bodyPr/>
          <a:lstStyle/>
          <a:p>
            <a:r>
              <a:rPr lang="fr-FR" dirty="0" smtClean="0"/>
              <a:t>Soit G une grandeur physique. Sa dimension est notée [G]. Par exemple, si G est une longueur, on écrira :</a:t>
            </a:r>
          </a:p>
          <a:p>
            <a:endParaRPr lang="fr-FR" dirty="0" smtClean="0"/>
          </a:p>
          <a:p>
            <a:endParaRPr lang="fr-FR" dirty="0" smtClean="0"/>
          </a:p>
          <a:p>
            <a:r>
              <a:rPr lang="fr-FR" dirty="0" smtClean="0"/>
              <a:t>L'équation aux dimensions d'une vitesse v est :</a:t>
            </a:r>
          </a:p>
          <a:p>
            <a:endParaRPr lang="fr-FR" dirty="0" smtClean="0"/>
          </a:p>
          <a:p>
            <a:endParaRPr lang="fr-F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025" name="Object 1"/>
          <p:cNvGraphicFramePr>
            <a:graphicFrameLocks noChangeAspect="1"/>
          </p:cNvGraphicFramePr>
          <p:nvPr/>
        </p:nvGraphicFramePr>
        <p:xfrm>
          <a:off x="2500298" y="2500306"/>
          <a:ext cx="3214710" cy="928694"/>
        </p:xfrm>
        <a:graphic>
          <a:graphicData uri="http://schemas.openxmlformats.org/presentationml/2006/ole">
            <p:oleObj spid="_x0000_s1025" name="Équation" r:id="rId3" imgW="482181" imgH="215713" progId="Equation.3">
              <p:embed/>
            </p:oleObj>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027" name="Object 3"/>
          <p:cNvGraphicFramePr>
            <a:graphicFrameLocks noChangeAspect="1"/>
          </p:cNvGraphicFramePr>
          <p:nvPr/>
        </p:nvGraphicFramePr>
        <p:xfrm>
          <a:off x="2500298" y="4143380"/>
          <a:ext cx="2786082" cy="1143008"/>
        </p:xfrm>
        <a:graphic>
          <a:graphicData uri="http://schemas.openxmlformats.org/presentationml/2006/ole">
            <p:oleObj spid="_x0000_s1027" name="Équation" r:id="rId4" imgW="647700" imgH="228600" progId="Equation.3">
              <p:embed/>
            </p:oleObj>
          </a:graphicData>
        </a:graphic>
      </p:graphicFrame>
      <p:sp>
        <p:nvSpPr>
          <p:cNvPr id="8" name="Espace réservé de la date 7"/>
          <p:cNvSpPr>
            <a:spLocks noGrp="1"/>
          </p:cNvSpPr>
          <p:nvPr>
            <p:ph type="dt" sz="half" idx="10"/>
          </p:nvPr>
        </p:nvSpPr>
        <p:spPr/>
        <p:txBody>
          <a:bodyPr/>
          <a:lstStyle/>
          <a:p>
            <a:r>
              <a:rPr lang="fr-FR" smtClean="0"/>
              <a:t>02/12/2014</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9</a:t>
            </a:fld>
            <a:endParaRPr lang="fr-BE"/>
          </a:p>
        </p:txBody>
      </p:sp>
      <p:sp>
        <p:nvSpPr>
          <p:cNvPr id="10" name="Espace réservé du pied de page 9"/>
          <p:cNvSpPr>
            <a:spLocks noGrp="1"/>
          </p:cNvSpPr>
          <p:nvPr>
            <p:ph type="ftr" sz="quarter" idx="11"/>
          </p:nvPr>
        </p:nvSpPr>
        <p:spPr/>
        <p:txBody>
          <a:bodyPr/>
          <a:lstStyle/>
          <a:p>
            <a:r>
              <a:rPr lang="fr-BE" smtClean="0"/>
              <a:t>cour de metrologie</a:t>
            </a:r>
            <a:endParaRPr lang="fr-BE"/>
          </a:p>
        </p:txBody>
      </p:sp>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755</Words>
  <PresentationFormat>Affichage à l'écran (4:3)</PresentationFormat>
  <Paragraphs>129</Paragraphs>
  <Slides>17</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Débit</vt:lpstr>
      <vt:lpstr>Équation</vt:lpstr>
      <vt:lpstr>Le tableau suivant donne la définition actuelle de ces 7 unités de base. </vt:lpstr>
      <vt:lpstr>Les grandeurs supplémentaires;</vt:lpstr>
      <vt:lpstr>Les grandeurs supplémentaires</vt:lpstr>
      <vt:lpstr>Les grandeurs dérivées</vt:lpstr>
      <vt:lpstr>C’est quoi le radian?</vt:lpstr>
      <vt:lpstr>L’analyse dimensionnelle</vt:lpstr>
      <vt:lpstr>2-sept  grandeurs de base du système international</vt:lpstr>
      <vt:lpstr>Deux règles principales sont à respecter</vt:lpstr>
      <vt:lpstr>Ecriture d'une équation aux dimensions</vt:lpstr>
      <vt:lpstr>Diapositive 10</vt:lpstr>
      <vt:lpstr>Théorème</vt:lpstr>
      <vt:lpstr>Exemple</vt:lpstr>
      <vt:lpstr>Solution</vt:lpstr>
      <vt:lpstr>Exemple 2</vt:lpstr>
      <vt:lpstr>Exercice d’application</vt:lpstr>
      <vt:lpstr>L'angle solide est le rapport entre la surface (en rose) de la projection d'un objet sur une sphère et le carré du rayon de celle-ci. Ici, l'objet dont est mesuré l'angle solide est une surface quadrilatère (en bleu).  un angle solide est l'analogue tridimensionnel de l'angle plan ou bidimensionnel.</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cp:lastModifiedBy>SWEET</cp:lastModifiedBy>
  <cp:revision>18</cp:revision>
  <dcterms:modified xsi:type="dcterms:W3CDTF">2014-12-02T22:43:51Z</dcterms:modified>
</cp:coreProperties>
</file>