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9" r:id="rId5"/>
    <p:sldId id="260" r:id="rId6"/>
    <p:sldId id="261" r:id="rId7"/>
    <p:sldId id="262" r:id="rId8"/>
    <p:sldId id="269" r:id="rId9"/>
    <p:sldId id="267" r:id="rId10"/>
    <p:sldId id="264" r:id="rId11"/>
    <p:sldId id="265" r:id="rId12"/>
    <p:sldId id="266"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17/11/2015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214290"/>
            <a:ext cx="8358246" cy="857256"/>
          </a:xfrm>
          <a:noFill/>
        </p:spPr>
        <p:txBody>
          <a:bodyPr>
            <a:normAutofit fontScale="90000"/>
          </a:bodyPr>
          <a:lstStyle/>
          <a:p>
            <a:r>
              <a:rPr lang="fr-FR" b="1" dirty="0" smtClean="0"/>
              <a:t/>
            </a:r>
            <a:br>
              <a:rPr lang="fr-FR" b="1" dirty="0" smtClean="0"/>
            </a:br>
            <a:r>
              <a:rPr lang="fr-FR" sz="3100" b="1" dirty="0" smtClean="0">
                <a:solidFill>
                  <a:srgbClr val="FF0000"/>
                </a:solidFill>
              </a:rPr>
              <a:t>I) mesure et erreurs de mesure</a:t>
            </a:r>
            <a:br>
              <a:rPr lang="fr-FR" sz="3100" b="1" dirty="0" smtClean="0">
                <a:solidFill>
                  <a:srgbClr val="FF0000"/>
                </a:solidFill>
              </a:rPr>
            </a:br>
            <a:r>
              <a:rPr lang="fr-FR" sz="3100" b="1" dirty="0" smtClean="0">
                <a:solidFill>
                  <a:srgbClr val="FF0000"/>
                </a:solidFill>
              </a:rPr>
              <a:t>1) le vocabulaire à connaitre</a:t>
            </a:r>
            <a:r>
              <a:rPr lang="fr-FR" b="1" dirty="0" smtClean="0"/>
              <a:t/>
            </a:r>
            <a:br>
              <a:rPr lang="fr-FR" b="1" dirty="0" smtClean="0"/>
            </a:br>
            <a:endParaRPr lang="fr-FR" dirty="0"/>
          </a:p>
        </p:txBody>
      </p:sp>
      <p:sp>
        <p:nvSpPr>
          <p:cNvPr id="3" name="Sous-titre 2"/>
          <p:cNvSpPr>
            <a:spLocks noGrp="1"/>
          </p:cNvSpPr>
          <p:nvPr>
            <p:ph type="subTitle" idx="1"/>
          </p:nvPr>
        </p:nvSpPr>
        <p:spPr>
          <a:xfrm>
            <a:off x="214282" y="1071546"/>
            <a:ext cx="8643998" cy="5357850"/>
          </a:xfrm>
        </p:spPr>
        <p:txBody>
          <a:bodyPr>
            <a:normAutofit fontScale="92500" lnSpcReduction="10000"/>
          </a:bodyPr>
          <a:lstStyle/>
          <a:p>
            <a:r>
              <a:rPr lang="fr-FR" b="1" dirty="0" smtClean="0"/>
              <a:t> </a:t>
            </a:r>
          </a:p>
          <a:p>
            <a:pPr algn="l">
              <a:buFontTx/>
              <a:buChar char="-"/>
            </a:pPr>
            <a:r>
              <a:rPr lang="fr-FR" sz="2600" b="1" dirty="0" smtClean="0">
                <a:solidFill>
                  <a:srgbClr val="FF0000"/>
                </a:solidFill>
              </a:rPr>
              <a:t>Le mesurande </a:t>
            </a:r>
            <a:r>
              <a:rPr lang="fr-FR" sz="2600" b="1" dirty="0" smtClean="0">
                <a:solidFill>
                  <a:schemeClr val="tx1"/>
                </a:solidFill>
              </a:rPr>
              <a:t>M est la valeur à mesurer  (tension, longueur)</a:t>
            </a:r>
          </a:p>
          <a:p>
            <a:pPr algn="l"/>
            <a:r>
              <a:rPr lang="fr-FR" sz="2600" b="1" dirty="0" smtClean="0"/>
              <a:t>- </a:t>
            </a:r>
            <a:r>
              <a:rPr lang="fr-FR" sz="2600" b="1" dirty="0" smtClean="0">
                <a:solidFill>
                  <a:srgbClr val="FF0000"/>
                </a:solidFill>
              </a:rPr>
              <a:t>le mesurage </a:t>
            </a:r>
            <a:r>
              <a:rPr lang="fr-FR" sz="2600" b="1" dirty="0" smtClean="0">
                <a:solidFill>
                  <a:schemeClr val="tx1"/>
                </a:solidFill>
              </a:rPr>
              <a:t>est l’opération permettant de déterminer expérimentalement l’intervalle de valeurs à attribuer à la grandeur mesurée</a:t>
            </a:r>
          </a:p>
          <a:p>
            <a:pPr algn="l"/>
            <a:r>
              <a:rPr lang="fr-FR" sz="2600" b="1" dirty="0" smtClean="0"/>
              <a:t>- </a:t>
            </a:r>
            <a:r>
              <a:rPr lang="fr-FR" sz="2600" b="1" dirty="0" smtClean="0">
                <a:solidFill>
                  <a:srgbClr val="FF0000"/>
                </a:solidFill>
              </a:rPr>
              <a:t>la valeur mesurée </a:t>
            </a:r>
            <a:r>
              <a:rPr lang="fr-FR" sz="2600" b="1" dirty="0" smtClean="0">
                <a:solidFill>
                  <a:schemeClr val="tx1"/>
                </a:solidFill>
              </a:rPr>
              <a:t>est la valeur attribuée à un mesurande suite à un mesurage</a:t>
            </a:r>
          </a:p>
          <a:p>
            <a:pPr algn="l"/>
            <a:r>
              <a:rPr lang="fr-FR" sz="2600" b="1" dirty="0" smtClean="0"/>
              <a:t>-  </a:t>
            </a:r>
            <a:r>
              <a:rPr lang="fr-FR" sz="2600" b="1" dirty="0" smtClean="0">
                <a:solidFill>
                  <a:srgbClr val="FF0000"/>
                </a:solidFill>
              </a:rPr>
              <a:t>la valeur vraie </a:t>
            </a:r>
            <a:r>
              <a:rPr lang="fr-FR" sz="2600" b="1" dirty="0" smtClean="0">
                <a:solidFill>
                  <a:schemeClr val="tx1"/>
                </a:solidFill>
              </a:rPr>
              <a:t>d’un mesurande est la valeur obtenue si le mesurage était parfait. Mais c’est impossible ! donc la valeur vraie est toujours inconnue (on ne peut donner qu’un encadrement de sa valeur)!</a:t>
            </a:r>
          </a:p>
          <a:p>
            <a:pPr algn="l"/>
            <a:r>
              <a:rPr lang="fr-FR" sz="2600" b="1" dirty="0" smtClean="0"/>
              <a:t> - </a:t>
            </a:r>
            <a:r>
              <a:rPr lang="fr-FR" sz="2600" b="1" dirty="0" smtClean="0">
                <a:solidFill>
                  <a:srgbClr val="FF0000"/>
                </a:solidFill>
              </a:rPr>
              <a:t>l’erreur de mesure </a:t>
            </a:r>
            <a:r>
              <a:rPr lang="fr-FR" sz="2600" b="1" dirty="0" smtClean="0">
                <a:solidFill>
                  <a:schemeClr val="tx1"/>
                </a:solidFill>
              </a:rPr>
              <a:t>est l’écart entre la valeur mesurée et la valeur vraie (en toute rigueur cette erreur est inconnue puisque la valeur vraie  est inconnue</a:t>
            </a:r>
            <a:r>
              <a:rPr lang="fr-FR" sz="3000" b="1" dirty="0" smtClean="0">
                <a:solidFill>
                  <a:schemeClr val="tx1"/>
                </a:solidFill>
              </a:rPr>
              <a:t>) .</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fr-FR" dirty="0" smtClean="0"/>
              <a:t>Conclusion</a:t>
            </a:r>
            <a:endParaRPr lang="fr-FR" dirty="0"/>
          </a:p>
        </p:txBody>
      </p:sp>
      <p:sp>
        <p:nvSpPr>
          <p:cNvPr id="3" name="Espace réservé du contenu 2"/>
          <p:cNvSpPr>
            <a:spLocks noGrp="1"/>
          </p:cNvSpPr>
          <p:nvPr>
            <p:ph idx="1"/>
          </p:nvPr>
        </p:nvSpPr>
        <p:spPr>
          <a:xfrm>
            <a:off x="457200" y="1214422"/>
            <a:ext cx="8229600" cy="4911741"/>
          </a:xfrm>
        </p:spPr>
        <p:txBody>
          <a:bodyPr/>
          <a:lstStyle/>
          <a:p>
            <a:r>
              <a:rPr lang="x-none" b="1" smtClean="0"/>
              <a:t>La justesse est l'aptitude d'un instrument à donner des indications exemptes d'erreurs systématiques. La fidélité d’un appareil de mesure est son aptitude à donner un résultat avec une faible erreur aléatoire.</a:t>
            </a:r>
            <a:endParaRPr lang="fr-FR" b="1" dirty="0" smtClean="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042" y="142852"/>
            <a:ext cx="5900750" cy="725470"/>
          </a:xfrm>
        </p:spPr>
        <p:txBody>
          <a:bodyPr>
            <a:normAutofit fontScale="90000"/>
          </a:bodyPr>
          <a:lstStyle/>
          <a:p>
            <a:r>
              <a:rPr lang="fr-FR" b="1" dirty="0" smtClean="0"/>
              <a:t>Exercice</a:t>
            </a:r>
            <a:endParaRPr lang="fr-FR" dirty="0"/>
          </a:p>
        </p:txBody>
      </p:sp>
      <p:sp>
        <p:nvSpPr>
          <p:cNvPr id="3" name="Espace réservé du contenu 2"/>
          <p:cNvSpPr>
            <a:spLocks noGrp="1"/>
          </p:cNvSpPr>
          <p:nvPr>
            <p:ph idx="1"/>
          </p:nvPr>
        </p:nvSpPr>
        <p:spPr>
          <a:xfrm>
            <a:off x="457200" y="785794"/>
            <a:ext cx="8229600" cy="5340369"/>
          </a:xfrm>
        </p:spPr>
        <p:txBody>
          <a:bodyPr/>
          <a:lstStyle/>
          <a:p>
            <a:r>
              <a:rPr lang="fr-FR" sz="2800" dirty="0" smtClean="0"/>
              <a:t>Soit 4 lanceurs automatique de fléchette qui projettent chacun 5 flèches dans une cible. Considérons la valeur vraie m(vraie ) au centre de la cible. </a:t>
            </a:r>
          </a:p>
          <a:p>
            <a:r>
              <a:rPr lang="fr-FR" sz="2800" dirty="0" smtClean="0"/>
              <a:t>1) Evaluer l’importance de l’erreur systématique et aléatoire commise par chacun des lanceurs.</a:t>
            </a:r>
          </a:p>
          <a:p>
            <a:pPr>
              <a:buNone/>
            </a:pPr>
            <a:endParaRPr lang="fr-FR" dirty="0"/>
          </a:p>
        </p:txBody>
      </p:sp>
      <p:pic>
        <p:nvPicPr>
          <p:cNvPr id="1026" name="Picture 2"/>
          <p:cNvPicPr>
            <a:picLocks noChangeAspect="1" noChangeArrowheads="1"/>
          </p:cNvPicPr>
          <p:nvPr/>
        </p:nvPicPr>
        <p:blipFill>
          <a:blip r:embed="rId2"/>
          <a:srcRect/>
          <a:stretch>
            <a:fillRect/>
          </a:stretch>
        </p:blipFill>
        <p:spPr bwMode="auto">
          <a:xfrm>
            <a:off x="2571736" y="3571876"/>
            <a:ext cx="3190875" cy="26098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571504"/>
          </a:xfrm>
        </p:spPr>
        <p:txBody>
          <a:bodyPr>
            <a:normAutofit fontScale="90000"/>
          </a:bodyPr>
          <a:lstStyle/>
          <a:p>
            <a:r>
              <a:rPr lang="fr-FR" i="1" dirty="0" smtClean="0">
                <a:solidFill>
                  <a:srgbClr val="FF0000"/>
                </a:solidFill>
              </a:rPr>
              <a:t>INTERPRITATION </a:t>
            </a:r>
            <a:endParaRPr lang="fr-FR" i="1" dirty="0">
              <a:solidFill>
                <a:srgbClr val="FF0000"/>
              </a:solidFill>
            </a:endParaRPr>
          </a:p>
        </p:txBody>
      </p:sp>
      <p:sp>
        <p:nvSpPr>
          <p:cNvPr id="3" name="Espace réservé du contenu 2"/>
          <p:cNvSpPr>
            <a:spLocks noGrp="1"/>
          </p:cNvSpPr>
          <p:nvPr>
            <p:ph idx="1"/>
          </p:nvPr>
        </p:nvSpPr>
        <p:spPr>
          <a:xfrm>
            <a:off x="457200" y="857232"/>
            <a:ext cx="8229600" cy="5268931"/>
          </a:xfrm>
        </p:spPr>
        <p:txBody>
          <a:bodyPr/>
          <a:lstStyle/>
          <a:p>
            <a:r>
              <a:rPr lang="fr-FR" sz="2800" b="1" dirty="0" smtClean="0"/>
              <a:t>Le lanceur 1</a:t>
            </a:r>
            <a:r>
              <a:rPr lang="fr-FR" sz="2800" dirty="0" smtClean="0"/>
              <a:t> commet une erreur systématique importante car tous les impacts sont situés dans une même zone éloignée de la cible</a:t>
            </a:r>
          </a:p>
          <a:p>
            <a:r>
              <a:rPr lang="fr-FR" sz="2800" dirty="0" smtClean="0"/>
              <a:t>Le premier lanceur n’est pas juste et peu fidèle (l’appareil est sans doute  de mauvaise qualité et n’est pas bien étalonnée)</a:t>
            </a:r>
          </a:p>
          <a:p>
            <a:r>
              <a:rPr lang="fr-FR" sz="2800" b="1" dirty="0" smtClean="0"/>
              <a:t>Le lanceur 2</a:t>
            </a:r>
            <a:r>
              <a:rPr lang="fr-FR" sz="2800" dirty="0" smtClean="0"/>
              <a:t> commet une erreur aléatoire faible car les impacts sont peu éloignés les uns des autres. Le second lanceur n’est pas juste mais il est  fidèle.</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fr-FR" i="1" dirty="0" smtClean="0">
                <a:solidFill>
                  <a:srgbClr val="FF0000"/>
                </a:solidFill>
              </a:rPr>
              <a:t>INTERPRITATION</a:t>
            </a:r>
            <a:endParaRPr lang="fr-FR" dirty="0"/>
          </a:p>
        </p:txBody>
      </p:sp>
      <p:sp>
        <p:nvSpPr>
          <p:cNvPr id="3" name="Espace réservé du contenu 2"/>
          <p:cNvSpPr>
            <a:spLocks noGrp="1"/>
          </p:cNvSpPr>
          <p:nvPr>
            <p:ph idx="1"/>
          </p:nvPr>
        </p:nvSpPr>
        <p:spPr>
          <a:xfrm>
            <a:off x="457200" y="1000108"/>
            <a:ext cx="8229600" cy="5126055"/>
          </a:xfrm>
        </p:spPr>
        <p:txBody>
          <a:bodyPr/>
          <a:lstStyle/>
          <a:p>
            <a:r>
              <a:rPr lang="fr-FR" b="1" dirty="0" smtClean="0"/>
              <a:t>Le lanceur 3</a:t>
            </a:r>
            <a:r>
              <a:rPr lang="fr-FR" dirty="0" smtClean="0"/>
              <a:t> commet une erreur systématique faible</a:t>
            </a:r>
          </a:p>
          <a:p>
            <a:r>
              <a:rPr lang="fr-FR" dirty="0" smtClean="0"/>
              <a:t>Le troisième  lanceur est juste mais peu fidèle.</a:t>
            </a:r>
          </a:p>
          <a:p>
            <a:r>
              <a:rPr lang="fr-FR" b="1" dirty="0" smtClean="0"/>
              <a:t>Le lanceur 4</a:t>
            </a:r>
            <a:r>
              <a:rPr lang="fr-FR" dirty="0" smtClean="0"/>
              <a:t> commet une erreur systématique faible car tous les impacts sont situés autour de centre de la cible (valeur supposée vrai)</a:t>
            </a:r>
          </a:p>
          <a:p>
            <a:r>
              <a:rPr lang="fr-FR" dirty="0" smtClean="0">
                <a:solidFill>
                  <a:srgbClr val="FF0000"/>
                </a:solidFill>
              </a:rPr>
              <a:t>Le quatrième  lanceur est juste et fidèle (l’appareil, bien étalonné, est sans doute  de bonne  qualité)</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428604"/>
            <a:ext cx="8229600" cy="654032"/>
          </a:xfrm>
        </p:spPr>
        <p:txBody>
          <a:bodyPr>
            <a:normAutofit fontScale="90000"/>
          </a:bodyPr>
          <a:lstStyle/>
          <a:p>
            <a:r>
              <a:rPr lang="fr-FR" sz="4000" b="1" dirty="0" smtClean="0">
                <a:solidFill>
                  <a:srgbClr val="FF0000"/>
                </a:solidFill>
              </a:rPr>
              <a:t/>
            </a:r>
            <a:br>
              <a:rPr lang="fr-FR" sz="4000" b="1" dirty="0" smtClean="0">
                <a:solidFill>
                  <a:srgbClr val="FF0000"/>
                </a:solidFill>
              </a:rPr>
            </a:br>
            <a:r>
              <a:rPr lang="fr-FR" sz="4000" b="1" dirty="0" smtClean="0">
                <a:solidFill>
                  <a:srgbClr val="FF0000"/>
                </a:solidFill>
              </a:rPr>
              <a:t>4) Comment calculer l’erreur de mesure ?</a:t>
            </a:r>
            <a:r>
              <a:rPr lang="fr-FR" b="1" dirty="0" smtClean="0"/>
              <a:t/>
            </a:r>
            <a:br>
              <a:rPr lang="fr-FR" b="1" dirty="0" smtClean="0"/>
            </a:br>
            <a:endParaRPr lang="fr-FR" dirty="0"/>
          </a:p>
        </p:txBody>
      </p:sp>
      <p:sp>
        <p:nvSpPr>
          <p:cNvPr id="3" name="Espace réservé du contenu 2"/>
          <p:cNvSpPr>
            <a:spLocks noGrp="1"/>
          </p:cNvSpPr>
          <p:nvPr>
            <p:ph idx="1"/>
          </p:nvPr>
        </p:nvSpPr>
        <p:spPr>
          <a:xfrm>
            <a:off x="428596" y="1071546"/>
            <a:ext cx="8229600" cy="5357850"/>
          </a:xfrm>
        </p:spPr>
        <p:txBody>
          <a:bodyPr/>
          <a:lstStyle/>
          <a:p>
            <a:r>
              <a:rPr lang="fr-FR" dirty="0" smtClean="0"/>
              <a:t>L’erreur de mesure Er est égal à la différence entre la valeur mesurée ‘m’ et la valeur vrai m(vrai) :</a:t>
            </a:r>
          </a:p>
          <a:p>
            <a:r>
              <a:rPr lang="fr-FR" dirty="0" smtClean="0"/>
              <a:t>Er = m – m(vrai) = m –m(</a:t>
            </a:r>
            <a:r>
              <a:rPr lang="fr-FR" dirty="0" err="1" smtClean="0"/>
              <a:t>moy</a:t>
            </a:r>
            <a:r>
              <a:rPr lang="fr-FR" dirty="0" smtClean="0"/>
              <a:t>) + m(</a:t>
            </a:r>
            <a:r>
              <a:rPr lang="fr-FR" dirty="0" err="1" smtClean="0"/>
              <a:t>moy</a:t>
            </a:r>
            <a:r>
              <a:rPr lang="fr-FR" dirty="0" smtClean="0"/>
              <a:t>)- m(vrai)</a:t>
            </a:r>
          </a:p>
          <a:p>
            <a:pPr algn="ctr"/>
            <a:r>
              <a:rPr lang="x-none" b="1" smtClean="0">
                <a:solidFill>
                  <a:srgbClr val="002060"/>
                </a:solidFill>
              </a:rPr>
              <a:t>Par conséquent l’erreur de mesure est égale à la somme de l’erreur aléatoire et systématique.</a:t>
            </a:r>
            <a:endParaRPr lang="fr-FR" b="1" dirty="0" smtClean="0">
              <a:solidFill>
                <a:srgbClr val="002060"/>
              </a:solidFill>
            </a:endParaRPr>
          </a:p>
          <a:p>
            <a:pPr algn="ctr"/>
            <a:r>
              <a:rPr lang="x-none" b="1" smtClean="0">
                <a:solidFill>
                  <a:srgbClr val="002060"/>
                </a:solidFill>
              </a:rPr>
              <a:t>Er = Er</a:t>
            </a:r>
            <a:r>
              <a:rPr lang="x-none" b="1" baseline="-25000" smtClean="0">
                <a:solidFill>
                  <a:srgbClr val="002060"/>
                </a:solidFill>
              </a:rPr>
              <a:t>a</a:t>
            </a:r>
            <a:r>
              <a:rPr lang="x-none" b="1" smtClean="0">
                <a:solidFill>
                  <a:srgbClr val="002060"/>
                </a:solidFill>
              </a:rPr>
              <a:t> + Er</a:t>
            </a:r>
            <a:r>
              <a:rPr lang="x-none" b="1" baseline="-25000" smtClean="0">
                <a:solidFill>
                  <a:srgbClr val="002060"/>
                </a:solidFill>
              </a:rPr>
              <a:t>S</a:t>
            </a:r>
            <a:endParaRPr lang="fr-FR" b="1" dirty="0" smtClean="0">
              <a:solidFill>
                <a:srgbClr val="002060"/>
              </a:solidFill>
            </a:endParaRP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fr-FR" dirty="0" smtClean="0"/>
              <a:t>Conclusion </a:t>
            </a:r>
            <a:endParaRPr lang="fr-FR" dirty="0"/>
          </a:p>
        </p:txBody>
      </p:sp>
      <p:sp>
        <p:nvSpPr>
          <p:cNvPr id="3" name="Espace réservé du contenu 2"/>
          <p:cNvSpPr>
            <a:spLocks noGrp="1"/>
          </p:cNvSpPr>
          <p:nvPr>
            <p:ph idx="1"/>
          </p:nvPr>
        </p:nvSpPr>
        <p:spPr>
          <a:xfrm>
            <a:off x="457200" y="1142984"/>
            <a:ext cx="8229600" cy="4983179"/>
          </a:xfrm>
        </p:spPr>
        <p:txBody>
          <a:bodyPr/>
          <a:lstStyle/>
          <a:p>
            <a:r>
              <a:rPr lang="fr-FR" dirty="0" smtClean="0"/>
              <a:t>Quelle est la valeur de l’erreur de mesure  Er  effectué au cours de la mesure m’</a:t>
            </a:r>
            <a:r>
              <a:rPr lang="fr-FR" baseline="-25000" dirty="0" smtClean="0"/>
              <a:t>4</a:t>
            </a:r>
            <a:r>
              <a:rPr lang="fr-FR" dirty="0" smtClean="0"/>
              <a:t> = 4,80 V ?</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868346"/>
          </a:xfrm>
        </p:spPr>
        <p:txBody>
          <a:bodyPr>
            <a:normAutofit fontScale="90000"/>
          </a:bodyPr>
          <a:lstStyle/>
          <a:p>
            <a:r>
              <a:rPr lang="fr-FR" b="1" dirty="0" smtClean="0"/>
              <a:t/>
            </a:r>
            <a:br>
              <a:rPr lang="fr-FR" b="1" dirty="0" smtClean="0"/>
            </a:br>
            <a:r>
              <a:rPr lang="fr-FR" b="1" dirty="0" smtClean="0"/>
              <a:t>Réponse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dirty="0" smtClean="0"/>
              <a:t>L’erreur aléatoire sur la mesure vaut :</a:t>
            </a:r>
          </a:p>
          <a:p>
            <a:r>
              <a:rPr lang="fr-FR" dirty="0" err="1" smtClean="0"/>
              <a:t>Er</a:t>
            </a:r>
            <a:r>
              <a:rPr lang="fr-FR" baseline="-25000" dirty="0" err="1" smtClean="0"/>
              <a:t>A</a:t>
            </a:r>
            <a:r>
              <a:rPr lang="fr-FR" dirty="0" smtClean="0"/>
              <a:t> = m’</a:t>
            </a:r>
            <a:r>
              <a:rPr lang="fr-FR" baseline="-25000" dirty="0" smtClean="0"/>
              <a:t>4</a:t>
            </a:r>
            <a:r>
              <a:rPr lang="fr-FR" dirty="0" smtClean="0"/>
              <a:t>-m(</a:t>
            </a:r>
            <a:r>
              <a:rPr lang="fr-FR" dirty="0" err="1" smtClean="0"/>
              <a:t>moy</a:t>
            </a:r>
            <a:r>
              <a:rPr lang="fr-FR" dirty="0" smtClean="0"/>
              <a:t>) = 4,80 - 4,81 = -0,01 V</a:t>
            </a:r>
          </a:p>
          <a:p>
            <a:r>
              <a:rPr lang="fr-FR" dirty="0" smtClean="0"/>
              <a:t>L’erreur systématique de l’appareil vaut :</a:t>
            </a:r>
          </a:p>
          <a:p>
            <a:r>
              <a:rPr lang="fr-FR" dirty="0" err="1" smtClean="0"/>
              <a:t>Er</a:t>
            </a:r>
            <a:r>
              <a:rPr lang="fr-FR" baseline="-25000" dirty="0" err="1" smtClean="0"/>
              <a:t>S</a:t>
            </a:r>
            <a:r>
              <a:rPr lang="fr-FR" dirty="0" smtClean="0"/>
              <a:t> = 0,29 V</a:t>
            </a:r>
          </a:p>
          <a:p>
            <a:r>
              <a:rPr lang="fr-FR" dirty="0" smtClean="0"/>
              <a:t>L’erreur de mesure est la somme des deux erreurs :</a:t>
            </a:r>
          </a:p>
          <a:p>
            <a:r>
              <a:rPr lang="fr-FR" dirty="0" smtClean="0"/>
              <a:t>Er = </a:t>
            </a:r>
            <a:r>
              <a:rPr lang="fr-FR" dirty="0" err="1" smtClean="0"/>
              <a:t>Er</a:t>
            </a:r>
            <a:r>
              <a:rPr lang="fr-FR" baseline="-25000" dirty="0" err="1" smtClean="0"/>
              <a:t>A</a:t>
            </a:r>
            <a:r>
              <a:rPr lang="fr-FR" dirty="0" smtClean="0"/>
              <a:t> + </a:t>
            </a:r>
            <a:r>
              <a:rPr lang="fr-FR" dirty="0" err="1" smtClean="0"/>
              <a:t>Er</a:t>
            </a:r>
            <a:r>
              <a:rPr lang="fr-FR" baseline="-25000" dirty="0" err="1" smtClean="0"/>
              <a:t>S</a:t>
            </a:r>
            <a:r>
              <a:rPr lang="fr-FR" dirty="0" smtClean="0"/>
              <a:t> = 0,29 – 0,01 = 0,28 V</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725470"/>
          </a:xfrm>
        </p:spPr>
        <p:txBody>
          <a:bodyPr>
            <a:normAutofit fontScale="90000"/>
          </a:bodyPr>
          <a:lstStyle/>
          <a:p>
            <a:r>
              <a:rPr lang="fr-FR" b="1" dirty="0" smtClean="0"/>
              <a:t/>
            </a:r>
            <a:br>
              <a:rPr lang="fr-FR" b="1" dirty="0" smtClean="0"/>
            </a:br>
            <a:r>
              <a:rPr lang="x-none" b="1" smtClean="0"/>
              <a:t>II) incertitude de mesure</a:t>
            </a:r>
            <a:r>
              <a:rPr lang="fr-FR" b="1" dirty="0" smtClean="0"/>
              <a:t/>
            </a:r>
            <a:br>
              <a:rPr lang="fr-FR" b="1" dirty="0" smtClean="0"/>
            </a:br>
            <a:endParaRPr lang="fr-FR" dirty="0"/>
          </a:p>
        </p:txBody>
      </p:sp>
      <p:sp>
        <p:nvSpPr>
          <p:cNvPr id="3" name="Espace réservé du contenu 2"/>
          <p:cNvSpPr>
            <a:spLocks noGrp="1"/>
          </p:cNvSpPr>
          <p:nvPr>
            <p:ph idx="1"/>
          </p:nvPr>
        </p:nvSpPr>
        <p:spPr>
          <a:xfrm>
            <a:off x="0" y="1214422"/>
            <a:ext cx="8472518" cy="4840303"/>
          </a:xfrm>
        </p:spPr>
        <p:txBody>
          <a:bodyPr>
            <a:normAutofit fontScale="77500" lnSpcReduction="20000"/>
          </a:bodyPr>
          <a:lstStyle/>
          <a:p>
            <a:r>
              <a:rPr lang="fr-FR" dirty="0" smtClean="0"/>
              <a:t> </a:t>
            </a:r>
            <a:r>
              <a:rPr lang="fr-FR" u="sng" dirty="0" smtClean="0"/>
              <a:t>Incertitude </a:t>
            </a:r>
            <a:r>
              <a:rPr lang="fr-FR" b="1" i="1" u="sng" dirty="0" smtClean="0"/>
              <a:t>absolue    </a:t>
            </a:r>
            <a:r>
              <a:rPr lang="fr-FR" dirty="0" smtClean="0"/>
              <a:t>Supposons une mesure de longueur x = 25,1 ± 0,5 cm. La valeur centrale de la mesure est x = 25,1 cm et </a:t>
            </a:r>
            <a:r>
              <a:rPr lang="fr-FR" b="1" i="1" dirty="0" smtClean="0"/>
              <a:t>l'incertitude absolue de cette mesure est désignée par  </a:t>
            </a:r>
            <a:r>
              <a:rPr lang="fr-FR" b="1" i="1" dirty="0" err="1" smtClean="0">
                <a:solidFill>
                  <a:srgbClr val="FF0000"/>
                </a:solidFill>
              </a:rPr>
              <a:t>Δx</a:t>
            </a:r>
            <a:r>
              <a:rPr lang="fr-FR" b="1" i="1" dirty="0" smtClean="0">
                <a:solidFill>
                  <a:srgbClr val="FF0000"/>
                </a:solidFill>
              </a:rPr>
              <a:t> </a:t>
            </a:r>
            <a:r>
              <a:rPr lang="fr-FR" b="1" dirty="0" smtClean="0">
                <a:solidFill>
                  <a:srgbClr val="FF0000"/>
                </a:solidFill>
              </a:rPr>
              <a:t> = 0,5 cm </a:t>
            </a:r>
            <a:endParaRPr lang="fr-FR" dirty="0" smtClean="0"/>
          </a:p>
          <a:p>
            <a:r>
              <a:rPr lang="fr-FR" dirty="0" smtClean="0"/>
              <a:t> </a:t>
            </a:r>
            <a:r>
              <a:rPr lang="fr-FR" i="1" dirty="0" smtClean="0"/>
              <a:t>L'incertitude relative de la mesure est le rapport de l'incertitude absolue sur la valeur centrale et s'exprime donc par   . </a:t>
            </a:r>
          </a:p>
          <a:p>
            <a:endParaRPr lang="fr-FR" i="1" dirty="0" smtClean="0"/>
          </a:p>
          <a:p>
            <a:r>
              <a:rPr lang="fr-FR" i="1" dirty="0" smtClean="0"/>
              <a:t>Dans notre exemple          = 0,5 ÷ 25,1 = 0,02.</a:t>
            </a:r>
          </a:p>
          <a:p>
            <a:r>
              <a:rPr lang="fr-FR" i="1" dirty="0" smtClean="0"/>
              <a:t> L'incertitude relative est donc 0,02 ou 2%. </a:t>
            </a:r>
          </a:p>
          <a:p>
            <a:r>
              <a:rPr lang="fr-FR" i="1" dirty="0" smtClean="0"/>
              <a:t>Ceci signifie que la mesure est précise à 2% près. </a:t>
            </a:r>
          </a:p>
          <a:p>
            <a:r>
              <a:rPr lang="fr-FR" i="1" dirty="0" smtClean="0"/>
              <a:t>On peut écrire aussi bien (25,1 ± 0,5) cm que (25,1 cm ± 2%). </a:t>
            </a:r>
            <a:endParaRPr lang="fr-FR" dirty="0" smtClean="0">
              <a:solidFill>
                <a:srgbClr val="FF0000"/>
              </a:solidFill>
            </a:endParaRPr>
          </a:p>
          <a:p>
            <a:pPr>
              <a:buNone/>
            </a:pPr>
            <a:endParaRPr lang="fr-FR" b="1" i="1" dirty="0" smtClean="0">
              <a:solidFill>
                <a:srgbClr val="FF0000"/>
              </a:solidFill>
            </a:endParaRPr>
          </a:p>
          <a:p>
            <a:pPr>
              <a:buNone/>
            </a:pPr>
            <a:endParaRPr lang="fr-FR" b="1" dirty="0" smtClean="0"/>
          </a:p>
          <a:p>
            <a:endParaRPr lang="fr-F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85852" y="3143248"/>
            <a:ext cx="428628" cy="566738"/>
          </a:xfrm>
          <a:prstGeom prst="rect">
            <a:avLst/>
          </a:prstGeom>
          <a:noFill/>
        </p:spPr>
      </p:pic>
      <p:sp>
        <p:nvSpPr>
          <p:cNvPr id="1027" name="Rectangle 3"/>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71802" y="3786190"/>
            <a:ext cx="428628" cy="56673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u="sng" dirty="0" smtClean="0"/>
              <a:t>Incertitude d'une somme ou d'une différence</a:t>
            </a:r>
            <a:endParaRPr lang="fr-FR" dirty="0"/>
          </a:p>
        </p:txBody>
      </p:sp>
      <p:sp>
        <p:nvSpPr>
          <p:cNvPr id="3" name="Espace réservé du contenu 2"/>
          <p:cNvSpPr>
            <a:spLocks noGrp="1"/>
          </p:cNvSpPr>
          <p:nvPr>
            <p:ph idx="1"/>
          </p:nvPr>
        </p:nvSpPr>
        <p:spPr>
          <a:xfrm>
            <a:off x="428596" y="1428736"/>
            <a:ext cx="8229600" cy="4525963"/>
          </a:xfrm>
        </p:spPr>
        <p:txBody>
          <a:bodyPr>
            <a:normAutofit fontScale="92500" lnSpcReduction="20000"/>
          </a:bodyPr>
          <a:lstStyle/>
          <a:p>
            <a:pPr>
              <a:buNone/>
            </a:pPr>
            <a:r>
              <a:rPr lang="fr-FR" dirty="0" smtClean="0"/>
              <a:t>L'incertitude absolue de d'une somme ou d'une différence est égale à la somme des incertitudes absolues. </a:t>
            </a:r>
          </a:p>
          <a:p>
            <a:r>
              <a:rPr lang="es-ES" dirty="0" smtClean="0"/>
              <a:t>z = x + y =&gt; </a:t>
            </a:r>
            <a:r>
              <a:rPr lang="es-ES" dirty="0" err="1" smtClean="0"/>
              <a:t>Δz</a:t>
            </a:r>
            <a:r>
              <a:rPr lang="es-ES" dirty="0" smtClean="0"/>
              <a:t> = </a:t>
            </a:r>
            <a:r>
              <a:rPr lang="es-ES" dirty="0" err="1" smtClean="0"/>
              <a:t>Δx</a:t>
            </a:r>
            <a:r>
              <a:rPr lang="es-ES" dirty="0" smtClean="0"/>
              <a:t> + </a:t>
            </a:r>
            <a:r>
              <a:rPr lang="es-ES" dirty="0" err="1" smtClean="0"/>
              <a:t>Δy</a:t>
            </a:r>
            <a:r>
              <a:rPr lang="es-ES" dirty="0" smtClean="0"/>
              <a:t> </a:t>
            </a:r>
            <a:endParaRPr lang="fr-FR" dirty="0" smtClean="0"/>
          </a:p>
          <a:p>
            <a:r>
              <a:rPr lang="fr-FR" dirty="0" smtClean="0"/>
              <a:t> </a:t>
            </a:r>
            <a:r>
              <a:rPr lang="fr-FR" dirty="0" smtClean="0">
                <a:solidFill>
                  <a:srgbClr val="FF0000"/>
                </a:solidFill>
              </a:rPr>
              <a:t>Exemple</a:t>
            </a:r>
            <a:r>
              <a:rPr lang="fr-FR" dirty="0" smtClean="0"/>
              <a:t>: Supposons que vous mesuriez les deux longueurs suivantes et que vous désiriez savoir quelle longueur elles font bout à bout: </a:t>
            </a:r>
          </a:p>
          <a:p>
            <a:r>
              <a:rPr lang="fr-FR" dirty="0" smtClean="0"/>
              <a:t>12,359 ± 0,008 m </a:t>
            </a:r>
          </a:p>
          <a:p>
            <a:r>
              <a:rPr lang="fr-FR" dirty="0" smtClean="0"/>
              <a:t>1,77 ± 0,01 m </a:t>
            </a:r>
          </a:p>
          <a:p>
            <a:r>
              <a:rPr lang="fr-FR" dirty="0" smtClean="0"/>
              <a:t>14,129 ± 0,018 m ___&gt; 14,13 ± 0,02 m</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normAutofit fontScale="90000"/>
          </a:bodyPr>
          <a:lstStyle/>
          <a:p>
            <a:r>
              <a:rPr lang="fr-FR" b="1" i="1" u="sng" dirty="0" smtClean="0"/>
              <a:t>Incertitude d'un produit ou d'un quotient</a:t>
            </a:r>
            <a:endParaRPr lang="fr-FR" dirty="0"/>
          </a:p>
        </p:txBody>
      </p:sp>
      <p:sp>
        <p:nvSpPr>
          <p:cNvPr id="3" name="Espace réservé du contenu 2"/>
          <p:cNvSpPr>
            <a:spLocks noGrp="1"/>
          </p:cNvSpPr>
          <p:nvPr>
            <p:ph idx="1"/>
          </p:nvPr>
        </p:nvSpPr>
        <p:spPr>
          <a:xfrm>
            <a:off x="500034" y="1428736"/>
            <a:ext cx="8229600" cy="4525963"/>
          </a:xfrm>
        </p:spPr>
        <p:txBody>
          <a:bodyPr/>
          <a:lstStyle/>
          <a:p>
            <a:pPr>
              <a:buNone/>
            </a:pPr>
            <a:r>
              <a:rPr lang="fr-FR" dirty="0" smtClean="0"/>
              <a:t>L'incertitude relative de d'un produit ou d'un quotient est égale à la somme des incertitudes relatives des mesures   </a:t>
            </a:r>
          </a:p>
          <a:p>
            <a:pPr>
              <a:buNone/>
            </a:pPr>
            <a:r>
              <a:rPr lang="fr-FR" dirty="0" smtClean="0"/>
              <a:t>       </a:t>
            </a:r>
          </a:p>
          <a:p>
            <a:pPr>
              <a:buNone/>
            </a:pPr>
            <a:r>
              <a:rPr lang="fr-FR" b="1" dirty="0" smtClean="0"/>
              <a:t>z = x y =&gt;  </a:t>
            </a:r>
            <a:endParaRPr lang="fr-FR" dirty="0"/>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0723" name="Rectangle 3"/>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30724"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14612" y="3357562"/>
            <a:ext cx="2071702" cy="114300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85794"/>
          </a:xfrm>
        </p:spPr>
        <p:txBody>
          <a:bodyPr>
            <a:normAutofit/>
          </a:bodyPr>
          <a:lstStyle/>
          <a:p>
            <a:r>
              <a:rPr lang="fr-FR" b="1" dirty="0" smtClean="0"/>
              <a:t>Exemple </a:t>
            </a:r>
            <a:endParaRPr lang="fr-FR" dirty="0"/>
          </a:p>
        </p:txBody>
      </p:sp>
      <p:sp>
        <p:nvSpPr>
          <p:cNvPr id="3" name="Espace réservé du contenu 2"/>
          <p:cNvSpPr>
            <a:spLocks noGrp="1"/>
          </p:cNvSpPr>
          <p:nvPr>
            <p:ph idx="1"/>
          </p:nvPr>
        </p:nvSpPr>
        <p:spPr>
          <a:xfrm>
            <a:off x="428596" y="928670"/>
            <a:ext cx="8229600" cy="5500726"/>
          </a:xfrm>
        </p:spPr>
        <p:txBody>
          <a:bodyPr/>
          <a:lstStyle/>
          <a:p>
            <a:r>
              <a:rPr lang="fr-FR" sz="4000" dirty="0" smtClean="0"/>
              <a:t>Un générateur de tension, considéré comme parfait, délivre une tension continue U = 4,5 V.  On mesure une valeur de 4,6 V avec un voltmètre. Définir le mesurande, le mesurage, la valeur mesurée,  Si on considère la valeur vraie U = 4,5 V, quelle est l’erreur de mesure ?</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fr-FR" dirty="0" smtClean="0"/>
              <a:t>EXERCICES D’APPLICATIONS</a:t>
            </a:r>
            <a:endParaRPr lang="fr-FR" dirty="0"/>
          </a:p>
        </p:txBody>
      </p:sp>
      <p:sp>
        <p:nvSpPr>
          <p:cNvPr id="3" name="Espace réservé du contenu 2"/>
          <p:cNvSpPr>
            <a:spLocks noGrp="1"/>
          </p:cNvSpPr>
          <p:nvPr>
            <p:ph idx="1"/>
          </p:nvPr>
        </p:nvSpPr>
        <p:spPr>
          <a:xfrm>
            <a:off x="0" y="1000108"/>
            <a:ext cx="8686800" cy="5126055"/>
          </a:xfrm>
        </p:spPr>
        <p:txBody>
          <a:bodyPr>
            <a:normAutofit/>
          </a:bodyPr>
          <a:lstStyle/>
          <a:p>
            <a:pPr>
              <a:buNone/>
            </a:pPr>
            <a:r>
              <a:rPr lang="fr-FR" dirty="0" smtClean="0"/>
              <a:t> </a:t>
            </a:r>
            <a:r>
              <a:rPr lang="fr-FR" b="1" i="1" u="sng" dirty="0" smtClean="0">
                <a:solidFill>
                  <a:srgbClr val="FF0000"/>
                </a:solidFill>
              </a:rPr>
              <a:t>Exercice 1</a:t>
            </a:r>
            <a:r>
              <a:rPr lang="fr-FR" b="1" i="1" dirty="0" smtClean="0"/>
              <a:t>  </a:t>
            </a:r>
            <a:r>
              <a:rPr lang="fr-FR" b="1" dirty="0" smtClean="0"/>
              <a:t>Pour mesurer l’épaisseur d’un cylindre creux, vous mesurez le diamètre intérieur </a:t>
            </a:r>
            <a:r>
              <a:rPr lang="fr-FR" b="1" i="1" dirty="0" smtClean="0"/>
              <a:t>D1 et le diamètre extérieur D2 et vous trouvez D1 = 19.5 ± 0.1 mm et D2 = 26.7 ± 0.1 mm. Donnez le résultat de la mesure et sa précision (incertitude relative).</a:t>
            </a:r>
            <a:endParaRPr lang="fr-FR" dirty="0" smtClean="0"/>
          </a:p>
          <a:p>
            <a:r>
              <a:rPr lang="fr-FR" i="1" u="sng" dirty="0" smtClean="0">
                <a:solidFill>
                  <a:srgbClr val="FF0000"/>
                </a:solidFill>
              </a:rPr>
              <a:t> </a:t>
            </a:r>
            <a:r>
              <a:rPr lang="fr-FR" b="1" i="1" u="sng" dirty="0" smtClean="0">
                <a:solidFill>
                  <a:srgbClr val="FF0000"/>
                </a:solidFill>
              </a:rPr>
              <a:t>Exercice 2 </a:t>
            </a:r>
            <a:r>
              <a:rPr lang="fr-FR" b="1" dirty="0" smtClean="0"/>
              <a:t>Calculez l’aire </a:t>
            </a:r>
            <a:r>
              <a:rPr lang="fr-FR" b="1" i="1" dirty="0" smtClean="0"/>
              <a:t>S d’un cercle dont le rayon vaut R = 5.21 ± 0.1 cm. Quelle est la précision (     en </a:t>
            </a:r>
            <a:r>
              <a:rPr lang="fr-FR" b="1" i="1" dirty="0" smtClean="0">
                <a:latin typeface="Times New Roman"/>
                <a:cs typeface="Times New Roman"/>
              </a:rPr>
              <a:t>%</a:t>
            </a:r>
            <a:r>
              <a:rPr lang="fr-FR" b="1" i="1" dirty="0" smtClean="0"/>
              <a:t> ) du résultat obtenu?</a:t>
            </a:r>
            <a:endParaRPr lang="fr-FR"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327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5984" y="5072074"/>
            <a:ext cx="214314" cy="495300"/>
          </a:xfrm>
          <a:prstGeom prst="rect">
            <a:avLst/>
          </a:prstGeom>
          <a:noFill/>
        </p:spPr>
      </p:pic>
      <p:sp>
        <p:nvSpPr>
          <p:cNvPr id="32771" name="Rectangle 3"/>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7043758" cy="857256"/>
          </a:xfrm>
        </p:spPr>
        <p:txBody>
          <a:bodyPr/>
          <a:lstStyle/>
          <a:p>
            <a:r>
              <a:rPr lang="fr-FR" dirty="0" smtClean="0">
                <a:solidFill>
                  <a:srgbClr val="FF0000"/>
                </a:solidFill>
              </a:rPr>
              <a:t>EXERCICE 3</a:t>
            </a:r>
            <a:endParaRPr lang="fr-FR" dirty="0">
              <a:solidFill>
                <a:srgbClr val="FF0000"/>
              </a:solidFill>
            </a:endParaRPr>
          </a:p>
        </p:txBody>
      </p:sp>
      <p:sp>
        <p:nvSpPr>
          <p:cNvPr id="3" name="Espace réservé du contenu 2"/>
          <p:cNvSpPr>
            <a:spLocks noGrp="1"/>
          </p:cNvSpPr>
          <p:nvPr>
            <p:ph idx="1"/>
          </p:nvPr>
        </p:nvSpPr>
        <p:spPr>
          <a:xfrm>
            <a:off x="428596" y="1142984"/>
            <a:ext cx="8358246" cy="4911741"/>
          </a:xfrm>
        </p:spPr>
        <p:txBody>
          <a:bodyPr/>
          <a:lstStyle/>
          <a:p>
            <a:pPr>
              <a:buNone/>
            </a:pPr>
            <a:r>
              <a:rPr lang="fr-FR" dirty="0" smtClean="0"/>
              <a:t> Vous mesurez la longueur, la largeur et la hauteur de la salle de TD et vous obtenez les valeurs suivantes : longueur 10.2 ± 0.1 m largeur 7.70 ± 0.08 m hauteur 3.17 ± 0.04 m Calculez et donnez les résultats avec leurs incertitudes absolues : a) le périmètre b) la surface du sol c) le volume de la salle.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fr-FR" dirty="0" smtClean="0"/>
              <a:t>REPONSE</a:t>
            </a:r>
            <a:endParaRPr lang="fr-FR" dirty="0"/>
          </a:p>
        </p:txBody>
      </p:sp>
      <p:sp>
        <p:nvSpPr>
          <p:cNvPr id="3" name="Espace réservé du contenu 2"/>
          <p:cNvSpPr>
            <a:spLocks noGrp="1"/>
          </p:cNvSpPr>
          <p:nvPr>
            <p:ph idx="1"/>
          </p:nvPr>
        </p:nvSpPr>
        <p:spPr>
          <a:xfrm>
            <a:off x="457200" y="1000108"/>
            <a:ext cx="8229600" cy="5126055"/>
          </a:xfrm>
        </p:spPr>
        <p:txBody>
          <a:bodyPr>
            <a:normAutofit fontScale="85000" lnSpcReduction="10000"/>
          </a:bodyPr>
          <a:lstStyle/>
          <a:p>
            <a:r>
              <a:rPr lang="fr-FR" dirty="0" smtClean="0"/>
              <a:t>le mesurande est la tension électrique</a:t>
            </a:r>
          </a:p>
          <a:p>
            <a:r>
              <a:rPr lang="fr-FR" dirty="0" smtClean="0"/>
              <a:t>- le mesurage est l’opération consistant à brancher un voltmètre aux bornes de la pile et de lire la valeur affichée.</a:t>
            </a:r>
          </a:p>
          <a:p>
            <a:r>
              <a:rPr lang="fr-FR" dirty="0" smtClean="0"/>
              <a:t>- la valeur mesurée est de 4,6 V</a:t>
            </a:r>
          </a:p>
          <a:p>
            <a:r>
              <a:rPr lang="fr-FR" dirty="0" smtClean="0"/>
              <a:t>- l’erreur de mesure est 4,6-4,5 = 0,1 V</a:t>
            </a:r>
          </a:p>
          <a:p>
            <a:r>
              <a:rPr lang="fr-FR" b="1" dirty="0" smtClean="0"/>
              <a:t>Remarque :</a:t>
            </a:r>
            <a:r>
              <a:rPr lang="fr-FR" dirty="0" smtClean="0"/>
              <a:t> on ne peut parler que d’estimation de l’erreur de mesure car la valeur vraie est, par définition, inconnue.</a:t>
            </a:r>
          </a:p>
          <a:p>
            <a:r>
              <a:rPr lang="fr-FR" dirty="0" smtClean="0"/>
              <a:t>On distingue deux types d’erreur de mesure : 	</a:t>
            </a:r>
          </a:p>
          <a:p>
            <a:pPr lvl="0"/>
            <a:r>
              <a:rPr lang="fr-FR" b="1" dirty="0" smtClean="0">
                <a:solidFill>
                  <a:srgbClr val="FF0000"/>
                </a:solidFill>
              </a:rPr>
              <a:t>l’erreur de mesure aléatoire</a:t>
            </a:r>
            <a:endParaRPr lang="fr-FR" dirty="0" smtClean="0">
              <a:solidFill>
                <a:srgbClr val="FF0000"/>
              </a:solidFill>
            </a:endParaRPr>
          </a:p>
          <a:p>
            <a:pPr lvl="0"/>
            <a:r>
              <a:rPr lang="fr-FR" b="1" dirty="0" smtClean="0">
                <a:solidFill>
                  <a:srgbClr val="FF0000"/>
                </a:solidFill>
              </a:rPr>
              <a:t>l’erreur de mesure systématique</a:t>
            </a:r>
            <a:endParaRPr lang="fr-FR" dirty="0" smtClean="0">
              <a:solidFill>
                <a:srgbClr val="FF0000"/>
              </a:solidFill>
            </a:endParaRPr>
          </a:p>
          <a:p>
            <a:endParaRPr lang="fr-FR" dirty="0" smtClean="0">
              <a:solidFill>
                <a:srgbClr val="FF0000"/>
              </a:solidFill>
            </a:endParaRP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868322"/>
          </a:xfrm>
        </p:spPr>
        <p:txBody>
          <a:bodyPr>
            <a:normAutofit fontScale="90000"/>
          </a:bodyPr>
          <a:lstStyle/>
          <a:p>
            <a:r>
              <a:rPr lang="fr-FR" sz="4000" b="1" dirty="0" smtClean="0"/>
              <a:t/>
            </a:r>
            <a:br>
              <a:rPr lang="fr-FR" sz="4000" b="1" dirty="0" smtClean="0"/>
            </a:br>
            <a:r>
              <a:rPr lang="fr-FR" sz="4000" b="1" dirty="0" smtClean="0"/>
              <a:t>2) l’erreur de mesure aléatoire</a:t>
            </a:r>
            <a:r>
              <a:rPr lang="fr-FR" b="1" dirty="0" smtClean="0"/>
              <a:t>  </a:t>
            </a:r>
            <a:br>
              <a:rPr lang="fr-FR" b="1" dirty="0" smtClean="0"/>
            </a:br>
            <a:endParaRPr lang="fr-FR" dirty="0"/>
          </a:p>
        </p:txBody>
      </p:sp>
      <p:sp>
        <p:nvSpPr>
          <p:cNvPr id="3" name="Espace réservé du contenu 2"/>
          <p:cNvSpPr>
            <a:spLocks noGrp="1"/>
          </p:cNvSpPr>
          <p:nvPr>
            <p:ph idx="1"/>
          </p:nvPr>
        </p:nvSpPr>
        <p:spPr>
          <a:xfrm>
            <a:off x="457200" y="785794"/>
            <a:ext cx="8186766" cy="5572164"/>
          </a:xfrm>
        </p:spPr>
        <p:txBody>
          <a:bodyPr>
            <a:normAutofit fontScale="92500" lnSpcReduction="20000"/>
          </a:bodyPr>
          <a:lstStyle/>
          <a:p>
            <a:r>
              <a:rPr lang="fr-FR" dirty="0" smtClean="0"/>
              <a:t>Un opérateur effectue plusieurs fois la même mesure par exemple la mesure de la tension aux bornes d’un générateur. Les valeurs mesurées ‘m’  peuvent être différentes m</a:t>
            </a:r>
            <a:r>
              <a:rPr lang="fr-FR" baseline="-25000" dirty="0" smtClean="0"/>
              <a:t>1</a:t>
            </a:r>
            <a:r>
              <a:rPr lang="fr-FR" dirty="0" smtClean="0"/>
              <a:t> = 4,55 V, m</a:t>
            </a:r>
            <a:r>
              <a:rPr lang="fr-FR" baseline="-25000" dirty="0" smtClean="0"/>
              <a:t>2</a:t>
            </a:r>
            <a:r>
              <a:rPr lang="fr-FR" dirty="0" smtClean="0"/>
              <a:t> = 4,54 V, m</a:t>
            </a:r>
            <a:r>
              <a:rPr lang="fr-FR" baseline="-25000" dirty="0" smtClean="0"/>
              <a:t>3</a:t>
            </a:r>
            <a:r>
              <a:rPr lang="fr-FR" dirty="0" smtClean="0"/>
              <a:t> = 4,52 V , m</a:t>
            </a:r>
            <a:r>
              <a:rPr lang="fr-FR" baseline="-25000" dirty="0" smtClean="0"/>
              <a:t>4 </a:t>
            </a:r>
            <a:r>
              <a:rPr lang="fr-FR" dirty="0" smtClean="0"/>
              <a:t>= 4,48 V. On parle alors </a:t>
            </a:r>
            <a:r>
              <a:rPr lang="fr-FR" b="1" dirty="0" smtClean="0"/>
              <a:t>d’erreur aléatoire</a:t>
            </a:r>
            <a:r>
              <a:rPr lang="fr-FR" dirty="0" smtClean="0"/>
              <a:t> </a:t>
            </a:r>
            <a:r>
              <a:rPr lang="fr-FR" b="1" dirty="0" err="1" smtClean="0"/>
              <a:t>Er</a:t>
            </a:r>
            <a:r>
              <a:rPr lang="fr-FR" b="1" baseline="-25000" dirty="0" err="1" smtClean="0"/>
              <a:t>A</a:t>
            </a:r>
            <a:r>
              <a:rPr lang="fr-FR" dirty="0" smtClean="0"/>
              <a:t>. </a:t>
            </a:r>
          </a:p>
          <a:p>
            <a:r>
              <a:rPr lang="x-none" b="1" smtClean="0"/>
              <a:t>L’erreur aléatoire Er</a:t>
            </a:r>
            <a:r>
              <a:rPr lang="x-none" b="1" baseline="-25000" smtClean="0"/>
              <a:t>A</a:t>
            </a:r>
            <a:r>
              <a:rPr lang="x-none" b="1" smtClean="0"/>
              <a:t> d’une mesure est alors égale à la différence entre la valeur mesurée et la valeur moyenne:</a:t>
            </a:r>
            <a:endParaRPr lang="fr-FR" b="1" dirty="0" smtClean="0"/>
          </a:p>
          <a:p>
            <a:pPr algn="ctr"/>
            <a:r>
              <a:rPr lang="x-none" sz="4000" b="1" u="sng" smtClean="0">
                <a:solidFill>
                  <a:srgbClr val="FF0000"/>
                </a:solidFill>
              </a:rPr>
              <a:t>Er</a:t>
            </a:r>
            <a:r>
              <a:rPr lang="x-none" sz="4000" b="1" u="sng" baseline="-25000" smtClean="0">
                <a:solidFill>
                  <a:srgbClr val="FF0000"/>
                </a:solidFill>
              </a:rPr>
              <a:t>a</a:t>
            </a:r>
            <a:r>
              <a:rPr lang="x-none" sz="4000" b="1" u="sng" smtClean="0">
                <a:solidFill>
                  <a:srgbClr val="FF0000"/>
                </a:solidFill>
              </a:rPr>
              <a:t> = m – m(moy)</a:t>
            </a:r>
            <a:endParaRPr lang="fr-FR" sz="4000" b="1" u="sng" dirty="0" smtClean="0">
              <a:solidFill>
                <a:srgbClr val="FF0000"/>
              </a:solidFill>
            </a:endParaRPr>
          </a:p>
          <a:p>
            <a:r>
              <a:rPr lang="fr-FR" sz="4000" b="1" dirty="0" smtClean="0"/>
              <a:t>Exercice :</a:t>
            </a:r>
            <a:r>
              <a:rPr lang="fr-FR" sz="4000" dirty="0" smtClean="0"/>
              <a:t> calculer l’erreur aléatoire commise sur la valeur de la tension m</a:t>
            </a:r>
            <a:r>
              <a:rPr lang="fr-FR" sz="4000" baseline="-25000" dirty="0" smtClean="0"/>
              <a:t>1</a:t>
            </a:r>
            <a:r>
              <a:rPr lang="fr-FR" sz="4000" dirty="0" smtClean="0"/>
              <a:t>.</a:t>
            </a:r>
          </a:p>
          <a:p>
            <a:pPr algn="ctr"/>
            <a:endParaRPr lang="fr-FR" sz="4000" b="1" u="sng" dirty="0" smtClean="0">
              <a:solidFill>
                <a:srgbClr val="FF0000"/>
              </a:solidFill>
            </a:endParaRP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b="1" dirty="0" smtClean="0"/>
              <a:t>Réponse : </a:t>
            </a:r>
            <a:endParaRPr lang="fr-FR" dirty="0" smtClean="0"/>
          </a:p>
          <a:p>
            <a:r>
              <a:rPr lang="fr-FR" dirty="0" smtClean="0"/>
              <a:t>on calcule la moyenne m(</a:t>
            </a:r>
            <a:r>
              <a:rPr lang="fr-FR" dirty="0" err="1" smtClean="0"/>
              <a:t>moy</a:t>
            </a:r>
            <a:r>
              <a:rPr lang="fr-FR" dirty="0" smtClean="0"/>
              <a:t>) </a:t>
            </a:r>
          </a:p>
          <a:p>
            <a:r>
              <a:rPr lang="fr-FR" dirty="0" smtClean="0"/>
              <a:t>m(</a:t>
            </a:r>
            <a:r>
              <a:rPr lang="fr-FR" dirty="0" err="1" smtClean="0"/>
              <a:t>moy</a:t>
            </a:r>
            <a:r>
              <a:rPr lang="fr-FR" dirty="0" smtClean="0"/>
              <a:t>) = (U1+U2+U3+U4)/4 = 4,52 V</a:t>
            </a:r>
          </a:p>
          <a:p>
            <a:r>
              <a:rPr lang="fr-FR" dirty="0" smtClean="0"/>
              <a:t>l’erreur aléatoire vaut :</a:t>
            </a:r>
          </a:p>
          <a:p>
            <a:r>
              <a:rPr lang="fr-FR" dirty="0" smtClean="0"/>
              <a:t> </a:t>
            </a:r>
            <a:r>
              <a:rPr lang="fr-FR" dirty="0" err="1" smtClean="0"/>
              <a:t>Er</a:t>
            </a:r>
            <a:r>
              <a:rPr lang="fr-FR" baseline="-25000" dirty="0" err="1" smtClean="0"/>
              <a:t>A</a:t>
            </a:r>
            <a:r>
              <a:rPr lang="fr-FR" dirty="0" smtClean="0"/>
              <a:t> = m – m(</a:t>
            </a:r>
            <a:r>
              <a:rPr lang="fr-FR" dirty="0" err="1" smtClean="0"/>
              <a:t>moy</a:t>
            </a:r>
            <a:r>
              <a:rPr lang="fr-FR" dirty="0" smtClean="0"/>
              <a:t>) = 4,55-4,52 = 0,03 V</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r>
              <a:rPr lang="fr-FR" b="1" dirty="0" smtClean="0"/>
              <a:t/>
            </a:r>
            <a:br>
              <a:rPr lang="fr-FR" b="1" dirty="0" smtClean="0"/>
            </a:br>
            <a:r>
              <a:rPr lang="fr-FR" b="1" dirty="0" smtClean="0"/>
              <a:t>3) l’erreur de mesure systématique</a:t>
            </a:r>
            <a:br>
              <a:rPr lang="fr-FR" b="1" dirty="0" smtClean="0"/>
            </a:br>
            <a:endParaRPr lang="fr-FR" dirty="0"/>
          </a:p>
        </p:txBody>
      </p:sp>
      <p:sp>
        <p:nvSpPr>
          <p:cNvPr id="3" name="Espace réservé du contenu 2"/>
          <p:cNvSpPr>
            <a:spLocks noGrp="1"/>
          </p:cNvSpPr>
          <p:nvPr>
            <p:ph idx="1"/>
          </p:nvPr>
        </p:nvSpPr>
        <p:spPr>
          <a:xfrm>
            <a:off x="457200" y="1000108"/>
            <a:ext cx="8229600" cy="5126055"/>
          </a:xfrm>
        </p:spPr>
        <p:txBody>
          <a:bodyPr>
            <a:normAutofit fontScale="92500"/>
          </a:bodyPr>
          <a:lstStyle/>
          <a:p>
            <a:r>
              <a:rPr lang="fr-FR" dirty="0" smtClean="0"/>
              <a:t>L’erreur de mesure systématique se produit lorsque l’appareillage utilisé pour le mesurage est défectueux. Toutes les mesures ‘m’ effectuées seront éloignées de la valeur vraie du mesurande. </a:t>
            </a:r>
          </a:p>
          <a:p>
            <a:r>
              <a:rPr lang="x-none" b="1" smtClean="0"/>
              <a:t>L’erreur systématique est égale à la  différence entre la valeur moyenne des mesures m(moy) et la valeur vraie m(vrai) : </a:t>
            </a:r>
            <a:r>
              <a:rPr lang="x-none" b="1" u="sng" smtClean="0">
                <a:solidFill>
                  <a:srgbClr val="FF0000"/>
                </a:solidFill>
              </a:rPr>
              <a:t>Er</a:t>
            </a:r>
            <a:r>
              <a:rPr lang="x-none" b="1" u="sng" baseline="-25000" smtClean="0">
                <a:solidFill>
                  <a:srgbClr val="FF0000"/>
                </a:solidFill>
              </a:rPr>
              <a:t>S</a:t>
            </a:r>
            <a:r>
              <a:rPr lang="x-none" b="1" u="sng" smtClean="0">
                <a:solidFill>
                  <a:srgbClr val="FF0000"/>
                </a:solidFill>
              </a:rPr>
              <a:t> = m(moy) – m(vrai).</a:t>
            </a:r>
            <a:endParaRPr lang="fr-FR" b="1" u="sng" dirty="0" smtClean="0">
              <a:solidFill>
                <a:srgbClr val="FF0000"/>
              </a:solidFill>
            </a:endParaRPr>
          </a:p>
          <a:p>
            <a:r>
              <a:rPr lang="fr-FR" b="1" u="sng" dirty="0" smtClean="0">
                <a:solidFill>
                  <a:srgbClr val="7030A0"/>
                </a:solidFill>
              </a:rPr>
              <a:t>Remarque</a:t>
            </a:r>
            <a:r>
              <a:rPr lang="fr-FR" b="1" dirty="0" smtClean="0"/>
              <a:t> :</a:t>
            </a:r>
            <a:r>
              <a:rPr lang="fr-FR" dirty="0" smtClean="0"/>
              <a:t> la valeur vraie étant par définition inconnue on ne pourra faire qu’une estimation de  l’erreur systématique.</a:t>
            </a:r>
          </a:p>
          <a:p>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Exemple</a:t>
            </a:r>
            <a:endParaRPr lang="fr-FR" dirty="0"/>
          </a:p>
        </p:txBody>
      </p:sp>
      <p:sp>
        <p:nvSpPr>
          <p:cNvPr id="3" name="Espace réservé du contenu 2"/>
          <p:cNvSpPr>
            <a:spLocks noGrp="1"/>
          </p:cNvSpPr>
          <p:nvPr>
            <p:ph idx="1"/>
          </p:nvPr>
        </p:nvSpPr>
        <p:spPr/>
        <p:txBody>
          <a:bodyPr>
            <a:normAutofit fontScale="85000" lnSpcReduction="10000"/>
          </a:bodyPr>
          <a:lstStyle/>
          <a:p>
            <a:r>
              <a:rPr lang="fr-FR" b="1" dirty="0" smtClean="0"/>
              <a:t> </a:t>
            </a:r>
            <a:r>
              <a:rPr lang="fr-FR" dirty="0" smtClean="0"/>
              <a:t> On utilise un voltmètre de mauvaise qualité pour mesurer la tension du générateur de l’exercice précédent. On trouve les valeurs suivantes :</a:t>
            </a:r>
          </a:p>
          <a:p>
            <a:r>
              <a:rPr lang="fr-FR" dirty="0" smtClean="0"/>
              <a:t>m’</a:t>
            </a:r>
            <a:r>
              <a:rPr lang="fr-FR" baseline="-25000" dirty="0" smtClean="0"/>
              <a:t>1</a:t>
            </a:r>
            <a:r>
              <a:rPr lang="fr-FR" dirty="0" smtClean="0"/>
              <a:t> = 4,76 V ; m’</a:t>
            </a:r>
            <a:r>
              <a:rPr lang="fr-FR" baseline="-25000" dirty="0" smtClean="0"/>
              <a:t>2</a:t>
            </a:r>
            <a:r>
              <a:rPr lang="fr-FR" dirty="0" smtClean="0"/>
              <a:t> = 4,82 V ; m’</a:t>
            </a:r>
            <a:r>
              <a:rPr lang="fr-FR" baseline="-25000" dirty="0" smtClean="0"/>
              <a:t>3</a:t>
            </a:r>
            <a:r>
              <a:rPr lang="fr-FR" dirty="0" smtClean="0"/>
              <a:t> = 4,89 V ; m’</a:t>
            </a:r>
            <a:r>
              <a:rPr lang="fr-FR" baseline="-25000" dirty="0" smtClean="0"/>
              <a:t>4</a:t>
            </a:r>
            <a:r>
              <a:rPr lang="fr-FR" dirty="0" smtClean="0"/>
              <a:t> = 4,80 V.</a:t>
            </a:r>
          </a:p>
          <a:p>
            <a:r>
              <a:rPr lang="fr-FR" dirty="0" smtClean="0"/>
              <a:t>En considérant la valeur vrai m(vrai)  comme la moyenne des valeurs obtenues avec le premier voltmètre considéré comme parfait, calculer l’erreur systématique du voltmètre de mauvaise qualité. Calculer l’erreur aléatoire effectué sur la mesure m’</a:t>
            </a:r>
            <a:r>
              <a:rPr lang="fr-FR" baseline="-25000" dirty="0" smtClean="0"/>
              <a:t>1</a:t>
            </a:r>
            <a:r>
              <a:rPr lang="fr-FR" dirty="0" smtClean="0"/>
              <a:t>.</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b="1" dirty="0" smtClean="0"/>
              <a:t>Réponse : </a:t>
            </a:r>
            <a:endParaRPr lang="fr-FR" dirty="0" smtClean="0"/>
          </a:p>
        </p:txBody>
      </p:sp>
      <p:sp>
        <p:nvSpPr>
          <p:cNvPr id="3" name="Espace réservé du contenu 2"/>
          <p:cNvSpPr>
            <a:spLocks noGrp="1"/>
          </p:cNvSpPr>
          <p:nvPr>
            <p:ph idx="1"/>
          </p:nvPr>
        </p:nvSpPr>
        <p:spPr>
          <a:xfrm>
            <a:off x="457200" y="1071546"/>
            <a:ext cx="8229600" cy="5054617"/>
          </a:xfrm>
        </p:spPr>
        <p:txBody>
          <a:bodyPr>
            <a:normAutofit lnSpcReduction="10000"/>
          </a:bodyPr>
          <a:lstStyle/>
          <a:p>
            <a:r>
              <a:rPr lang="fr-FR" dirty="0" smtClean="0"/>
              <a:t>m(vrai) = 4,52 V (valeur moyenne obtenue avec le voltmètre de précision)</a:t>
            </a:r>
          </a:p>
          <a:p>
            <a:r>
              <a:rPr lang="fr-FR" dirty="0" smtClean="0"/>
              <a:t>La valeur moyenne des mesures obtenue avec le voltmètre de mauvaise qualité vaut :</a:t>
            </a:r>
          </a:p>
          <a:p>
            <a:r>
              <a:rPr lang="fr-FR" dirty="0" smtClean="0"/>
              <a:t>m(</a:t>
            </a:r>
            <a:r>
              <a:rPr lang="fr-FR" dirty="0" err="1" smtClean="0"/>
              <a:t>moy</a:t>
            </a:r>
            <a:r>
              <a:rPr lang="fr-FR" dirty="0" smtClean="0"/>
              <a:t>) = (m’1 +m’2 +m’3 +m’4)/4 = 4,81 V</a:t>
            </a:r>
          </a:p>
          <a:p>
            <a:r>
              <a:rPr lang="fr-FR" dirty="0" smtClean="0"/>
              <a:t>L’erreur systématique vaut :</a:t>
            </a:r>
          </a:p>
          <a:p>
            <a:r>
              <a:rPr lang="fr-FR" dirty="0" err="1" smtClean="0"/>
              <a:t>Er</a:t>
            </a:r>
            <a:r>
              <a:rPr lang="fr-FR" baseline="-25000" dirty="0" err="1" smtClean="0"/>
              <a:t>S</a:t>
            </a:r>
            <a:r>
              <a:rPr lang="fr-FR" dirty="0" smtClean="0"/>
              <a:t> = m(</a:t>
            </a:r>
            <a:r>
              <a:rPr lang="fr-FR" dirty="0" err="1" smtClean="0"/>
              <a:t>moy</a:t>
            </a:r>
            <a:r>
              <a:rPr lang="fr-FR" dirty="0" smtClean="0"/>
              <a:t>) – m(vrai) = 4,81 – 4,52 = 0,29 V</a:t>
            </a:r>
          </a:p>
          <a:p>
            <a:r>
              <a:rPr lang="fr-FR" dirty="0" smtClean="0"/>
              <a:t>L’erreur aléatoire sur la mesure m’1 vaut :</a:t>
            </a:r>
          </a:p>
          <a:p>
            <a:r>
              <a:rPr lang="fr-FR" dirty="0" err="1" smtClean="0"/>
              <a:t>Er</a:t>
            </a:r>
            <a:r>
              <a:rPr lang="fr-FR" baseline="-25000" dirty="0" err="1" smtClean="0"/>
              <a:t>A</a:t>
            </a:r>
            <a:r>
              <a:rPr lang="fr-FR" dirty="0" smtClean="0"/>
              <a:t> = m’1-m(</a:t>
            </a:r>
            <a:r>
              <a:rPr lang="fr-FR" dirty="0" err="1" smtClean="0"/>
              <a:t>moy</a:t>
            </a:r>
            <a:r>
              <a:rPr lang="fr-FR" dirty="0" smtClean="0"/>
              <a:t>) = 4,76-4,81 = -0,05 V</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0232" y="214290"/>
            <a:ext cx="6043626" cy="868346"/>
          </a:xfrm>
        </p:spPr>
        <p:txBody>
          <a:bodyPr/>
          <a:lstStyle/>
          <a:p>
            <a:r>
              <a:rPr lang="fr-FR" dirty="0" smtClean="0"/>
              <a:t>SUITE </a:t>
            </a:r>
            <a:endParaRPr lang="fr-FR" dirty="0"/>
          </a:p>
        </p:txBody>
      </p:sp>
      <p:sp>
        <p:nvSpPr>
          <p:cNvPr id="3" name="Espace réservé du contenu 2"/>
          <p:cNvSpPr>
            <a:spLocks noGrp="1"/>
          </p:cNvSpPr>
          <p:nvPr>
            <p:ph idx="1"/>
          </p:nvPr>
        </p:nvSpPr>
        <p:spPr>
          <a:xfrm>
            <a:off x="571472" y="1142984"/>
            <a:ext cx="8229600" cy="4525963"/>
          </a:xfrm>
        </p:spPr>
        <p:txBody>
          <a:bodyPr/>
          <a:lstStyle/>
          <a:p>
            <a:r>
              <a:rPr lang="fr-FR" dirty="0" smtClean="0"/>
              <a:t>L'erreur systématique est la composante de l'erreur de mesure qui reste constante ou varie de façon prévisible (défaut d'étalonnage, réglage de zéro, dérive temporelle, temps de réponse, erreur de parallaxe, erreur d'échantillonnage, approximation injustifiée, perturbation due à l’instrument, grandeurs d’influence...). Elle ne peut pas être réduite en augmentant le nombre de mesurages. </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TotalTime>
  <Words>914</Words>
  <PresentationFormat>Affichage à l'écran (4:3)</PresentationFormat>
  <Paragraphs>99</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 I) mesure et erreurs de mesure 1) le vocabulaire à connaitre </vt:lpstr>
      <vt:lpstr>Exemple </vt:lpstr>
      <vt:lpstr>REPONSE</vt:lpstr>
      <vt:lpstr> 2) l’erreur de mesure aléatoire   </vt:lpstr>
      <vt:lpstr>Diapositive 5</vt:lpstr>
      <vt:lpstr> 3) l’erreur de mesure systématique </vt:lpstr>
      <vt:lpstr>Exemple</vt:lpstr>
      <vt:lpstr>Réponse : </vt:lpstr>
      <vt:lpstr>SUITE </vt:lpstr>
      <vt:lpstr>Conclusion</vt:lpstr>
      <vt:lpstr>Exercice</vt:lpstr>
      <vt:lpstr>INTERPRITATION </vt:lpstr>
      <vt:lpstr>INTERPRITATION</vt:lpstr>
      <vt:lpstr> 4) Comment calculer l’erreur de mesure ? </vt:lpstr>
      <vt:lpstr>Conclusion </vt:lpstr>
      <vt:lpstr> Réponse : </vt:lpstr>
      <vt:lpstr> II) incertitude de mesure </vt:lpstr>
      <vt:lpstr>Incertitude d'une somme ou d'une différence</vt:lpstr>
      <vt:lpstr>Incertitude d'un produit ou d'un quotient</vt:lpstr>
      <vt:lpstr>EXERCICES D’APPLICATIONS</vt:lpstr>
      <vt:lpstr>EXERCICE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 mesure et erreurs de mesure 1) le vocabulaire à connaitre </dc:title>
  <cp:lastModifiedBy>MSI</cp:lastModifiedBy>
  <cp:revision>11</cp:revision>
  <dcterms:modified xsi:type="dcterms:W3CDTF">2015-11-17T19:15:28Z</dcterms:modified>
</cp:coreProperties>
</file>