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69" r:id="rId3"/>
    <p:sldId id="258" r:id="rId4"/>
    <p:sldId id="259" r:id="rId5"/>
    <p:sldId id="260" r:id="rId6"/>
    <p:sldId id="261" r:id="rId7"/>
    <p:sldId id="262" r:id="rId8"/>
    <p:sldId id="263" r:id="rId9"/>
    <p:sldId id="264" r:id="rId10"/>
    <p:sldId id="265" r:id="rId11"/>
    <p:sldId id="266" r:id="rId12"/>
    <p:sldId id="267" r:id="rId13"/>
    <p:sldId id="274" r:id="rId14"/>
    <p:sldId id="271" r:id="rId15"/>
    <p:sldId id="270" r:id="rId16"/>
    <p:sldId id="272" r:id="rId17"/>
    <p:sldId id="273" r:id="rId18"/>
    <p:sldId id="275" r:id="rId19"/>
    <p:sldId id="277" r:id="rId20"/>
    <p:sldId id="291" r:id="rId21"/>
    <p:sldId id="290" r:id="rId22"/>
    <p:sldId id="279" r:id="rId23"/>
    <p:sldId id="280" r:id="rId24"/>
    <p:sldId id="281" r:id="rId25"/>
    <p:sldId id="282" r:id="rId26"/>
    <p:sldId id="283" r:id="rId27"/>
    <p:sldId id="284" r:id="rId28"/>
    <p:sldId id="286" r:id="rId29"/>
    <p:sldId id="288" r:id="rId30"/>
    <p:sldId id="289"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9488CA-68D8-40E7-9000-16E494B4848A}" type="datetimeFigureOut">
              <a:rPr lang="en-US" smtClean="0"/>
              <a:t>11/11/2015</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9DD227-8F8B-4315-A3E3-52325DB00DFB}" type="slidenum">
              <a:rPr lang="en-US" smtClean="0"/>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729DD227-8F8B-4315-A3E3-52325DB00DFB}" type="slidenum">
              <a:rPr lang="en-US" smtClean="0"/>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11/11/2015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11/11/2015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11/11/2015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11/11/2015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smtClean="0">
                <a:solidFill>
                  <a:srgbClr val="FF0000"/>
                </a:solidFill>
              </a:rPr>
              <a:t>1_Introduction</a:t>
            </a:r>
            <a:r>
              <a:rPr lang="en-US" i="1" dirty="0" smtClean="0">
                <a:solidFill>
                  <a:srgbClr val="FF0000"/>
                </a:solidFill>
              </a:rPr>
              <a:t> </a:t>
            </a:r>
            <a:endParaRPr lang="en-US" i="1"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latin typeface="Comic Sans MS" pitchFamily="66" charset="0"/>
              </a:rPr>
              <a:t>Toute mesure est entachée d’erreur. Il est impossible d’effectuer des mesures rigoureusement exactes. Pour rendre compte du degré d’approximation auquel nous travaillerons, nous devrons estimer les erreurs commises dans les diverses mesures et nous devrons calculer leurs conséquences dans les résultats obtenus</a:t>
            </a:r>
            <a:endParaRPr lang="en-US" dirty="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dirty="0"/>
          </a:p>
        </p:txBody>
      </p:sp>
      <p:sp>
        <p:nvSpPr>
          <p:cNvPr id="3" name="Espace réservé du contenu 2"/>
          <p:cNvSpPr>
            <a:spLocks noGrp="1"/>
          </p:cNvSpPr>
          <p:nvPr>
            <p:ph idx="1"/>
          </p:nvPr>
        </p:nvSpPr>
        <p:spPr/>
        <p:txBody>
          <a:bodyPr/>
          <a:lstStyle/>
          <a:p>
            <a:endParaRPr lang="en-US"/>
          </a:p>
        </p:txBody>
      </p:sp>
      <p:pic>
        <p:nvPicPr>
          <p:cNvPr id="22529" name="Picture 1" descr="C:\Users\MSI\AppData\Local\Temp\SolidDocuments\SolidCapture\SolidCaptureImage15189500.png"/>
          <p:cNvPicPr>
            <a:picLocks noChangeAspect="1" noChangeArrowheads="1"/>
          </p:cNvPicPr>
          <p:nvPr/>
        </p:nvPicPr>
        <p:blipFill>
          <a:blip r:embed="rId2"/>
          <a:srcRect/>
          <a:stretch>
            <a:fillRect/>
          </a:stretch>
        </p:blipFill>
        <p:spPr bwMode="auto">
          <a:xfrm>
            <a:off x="285720" y="1714488"/>
            <a:ext cx="8858280" cy="464347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endParaRPr lang="en-US" dirty="0" smtClean="0"/>
          </a:p>
          <a:p>
            <a:endParaRPr lang="en-US" dirty="0"/>
          </a:p>
        </p:txBody>
      </p:sp>
      <p:pic>
        <p:nvPicPr>
          <p:cNvPr id="24577" name="Picture 1" descr="C:\Users\MSI\AppData\Local\Temp\SolidDocuments\SolidCapture\SolidCaptureImage15250234.png"/>
          <p:cNvPicPr>
            <a:picLocks noChangeAspect="1" noChangeArrowheads="1"/>
          </p:cNvPicPr>
          <p:nvPr/>
        </p:nvPicPr>
        <p:blipFill>
          <a:blip r:embed="rId2"/>
          <a:srcRect/>
          <a:stretch>
            <a:fillRect/>
          </a:stretch>
        </p:blipFill>
        <p:spPr bwMode="auto">
          <a:xfrm>
            <a:off x="1071538" y="0"/>
            <a:ext cx="7072362" cy="2176468"/>
          </a:xfrm>
          <a:prstGeom prst="rect">
            <a:avLst/>
          </a:prstGeom>
          <a:noFill/>
        </p:spPr>
      </p:pic>
      <p:pic>
        <p:nvPicPr>
          <p:cNvPr id="24578" name="Picture 2" descr="C:\Users\MSI\AppData\Local\Temp\SolidDocuments\SolidCapture\SolidCaptureImage15308687.png"/>
          <p:cNvPicPr>
            <a:picLocks noChangeAspect="1" noChangeArrowheads="1"/>
          </p:cNvPicPr>
          <p:nvPr/>
        </p:nvPicPr>
        <p:blipFill>
          <a:blip r:embed="rId3"/>
          <a:srcRect/>
          <a:stretch>
            <a:fillRect/>
          </a:stretch>
        </p:blipFill>
        <p:spPr bwMode="auto">
          <a:xfrm>
            <a:off x="357158" y="2000240"/>
            <a:ext cx="8429684" cy="378143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endParaRPr lang="en-US"/>
          </a:p>
        </p:txBody>
      </p:sp>
      <p:pic>
        <p:nvPicPr>
          <p:cNvPr id="25601" name="Picture 1" descr="C:\Users\MSI\AppData\Local\Temp\SolidDocuments\SolidCapture\SolidCaptureImage15411421.png"/>
          <p:cNvPicPr>
            <a:picLocks noChangeAspect="1" noChangeArrowheads="1"/>
          </p:cNvPicPr>
          <p:nvPr/>
        </p:nvPicPr>
        <p:blipFill>
          <a:blip r:embed="rId2"/>
          <a:srcRect/>
          <a:stretch>
            <a:fillRect/>
          </a:stretch>
        </p:blipFill>
        <p:spPr bwMode="auto">
          <a:xfrm>
            <a:off x="357158" y="500042"/>
            <a:ext cx="8786842" cy="550069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en-US" dirty="0"/>
          </a:p>
        </p:txBody>
      </p:sp>
      <p:pic>
        <p:nvPicPr>
          <p:cNvPr id="1025" name="Picture 1" descr="C:\Users\MSI\AppData\Local\Temp\SolidDocuments\SolidCapture\SolidCaptureImage2742812.png"/>
          <p:cNvPicPr>
            <a:picLocks noChangeAspect="1" noChangeArrowheads="1"/>
          </p:cNvPicPr>
          <p:nvPr/>
        </p:nvPicPr>
        <p:blipFill>
          <a:blip r:embed="rId2"/>
          <a:srcRect/>
          <a:stretch>
            <a:fillRect/>
          </a:stretch>
        </p:blipFill>
        <p:spPr bwMode="auto">
          <a:xfrm>
            <a:off x="428596" y="571480"/>
            <a:ext cx="8429684" cy="2571768"/>
          </a:xfrm>
          <a:prstGeom prst="rect">
            <a:avLst/>
          </a:prstGeom>
          <a:noFill/>
        </p:spPr>
      </p:pic>
      <p:pic>
        <p:nvPicPr>
          <p:cNvPr id="1026" name="Picture 2" descr="C:\Users\MSI\AppData\Local\Temp\SolidDocuments\SolidCapture\SolidCaptureImage2823703.png"/>
          <p:cNvPicPr>
            <a:picLocks noChangeAspect="1" noChangeArrowheads="1"/>
          </p:cNvPicPr>
          <p:nvPr/>
        </p:nvPicPr>
        <p:blipFill>
          <a:blip r:embed="rId3"/>
          <a:srcRect/>
          <a:stretch>
            <a:fillRect/>
          </a:stretch>
        </p:blipFill>
        <p:spPr bwMode="auto">
          <a:xfrm>
            <a:off x="357158" y="3071810"/>
            <a:ext cx="8286808" cy="264320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r>
              <a:rPr lang="en-US" dirty="0" smtClean="0"/>
              <a:t>exercice</a:t>
            </a:r>
            <a:endParaRPr lang="en-US" dirty="0"/>
          </a:p>
        </p:txBody>
      </p:sp>
      <p:sp>
        <p:nvSpPr>
          <p:cNvPr id="3" name="Espace réservé du contenu 2"/>
          <p:cNvSpPr>
            <a:spLocks noGrp="1"/>
          </p:cNvSpPr>
          <p:nvPr>
            <p:ph idx="1"/>
          </p:nvPr>
        </p:nvSpPr>
        <p:spPr/>
        <p:txBody>
          <a:bodyPr/>
          <a:lstStyle/>
          <a:p>
            <a:endParaRPr lang="en-US" dirty="0"/>
          </a:p>
        </p:txBody>
      </p:sp>
      <p:pic>
        <p:nvPicPr>
          <p:cNvPr id="1025" name="Picture 1" descr="C:\Users\MSI\AppData\Local\Temp\SolidDocuments\SolidCapture\SolidCaptureImage675421.png"/>
          <p:cNvPicPr>
            <a:picLocks noChangeAspect="1" noChangeArrowheads="1"/>
          </p:cNvPicPr>
          <p:nvPr/>
        </p:nvPicPr>
        <p:blipFill>
          <a:blip r:embed="rId2"/>
          <a:srcRect/>
          <a:stretch>
            <a:fillRect/>
          </a:stretch>
        </p:blipFill>
        <p:spPr bwMode="auto">
          <a:xfrm>
            <a:off x="423887" y="1142984"/>
            <a:ext cx="8720113" cy="521497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lstStyle/>
          <a:p>
            <a:r>
              <a:rPr lang="en-US" b="1" i="1" dirty="0" smtClean="0">
                <a:solidFill>
                  <a:srgbClr val="FF0000"/>
                </a:solidFill>
              </a:rPr>
              <a:t>I -Evaluation des incertitudes :</a:t>
            </a:r>
            <a:endParaRPr lang="en-US" i="1" dirty="0">
              <a:solidFill>
                <a:srgbClr val="FF0000"/>
              </a:solidFill>
            </a:endParaRPr>
          </a:p>
        </p:txBody>
      </p:sp>
      <p:sp>
        <p:nvSpPr>
          <p:cNvPr id="3" name="Espace réservé du contenu 2"/>
          <p:cNvSpPr>
            <a:spLocks noGrp="1"/>
          </p:cNvSpPr>
          <p:nvPr>
            <p:ph idx="1"/>
          </p:nvPr>
        </p:nvSpPr>
        <p:spPr/>
        <p:txBody>
          <a:bodyPr/>
          <a:lstStyle/>
          <a:p>
            <a:r>
              <a:rPr lang="fr-FR" dirty="0" smtClean="0"/>
              <a:t>Il faut un instrument de mesure construit sur un étalon. Malgré tout, cet instrument possède aussi une certaine précision. L’acte de mesurer entraine deux types </a:t>
            </a:r>
            <a:r>
              <a:rPr lang="fr-FR" i="1" dirty="0" smtClean="0"/>
              <a:t>incertitudes </a:t>
            </a:r>
            <a:r>
              <a:rPr lang="fr-FR" dirty="0" smtClean="0"/>
              <a:t>:</a:t>
            </a:r>
          </a:p>
          <a:p>
            <a:r>
              <a:rPr lang="fr-FR" sz="4800" i="1" dirty="0" smtClean="0"/>
              <a:t>incertitudes de type A</a:t>
            </a:r>
          </a:p>
          <a:p>
            <a:r>
              <a:rPr lang="fr-FR" sz="4800" i="1" dirty="0" smtClean="0"/>
              <a:t>incertitudes de type B</a:t>
            </a:r>
            <a:endParaRPr lang="en-US" sz="48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Types d’evaluations </a:t>
            </a:r>
            <a:endParaRPr lang="en-US" dirty="0"/>
          </a:p>
        </p:txBody>
      </p:sp>
      <p:sp>
        <p:nvSpPr>
          <p:cNvPr id="3" name="Espace réservé du contenu 2"/>
          <p:cNvSpPr>
            <a:spLocks noGrp="1"/>
          </p:cNvSpPr>
          <p:nvPr>
            <p:ph idx="1"/>
          </p:nvPr>
        </p:nvSpPr>
        <p:spPr>
          <a:xfrm>
            <a:off x="285720" y="1214422"/>
            <a:ext cx="8572560" cy="5286412"/>
          </a:xfrm>
        </p:spPr>
        <p:txBody>
          <a:bodyPr>
            <a:normAutofit fontScale="92500" lnSpcReduction="20000"/>
          </a:bodyPr>
          <a:lstStyle/>
          <a:p>
            <a:pPr algn="just"/>
            <a:r>
              <a:rPr lang="en-US" u="sng" dirty="0" smtClean="0">
                <a:solidFill>
                  <a:srgbClr val="FF0000"/>
                </a:solidFill>
              </a:rPr>
              <a:t>Évaluations de type A :</a:t>
            </a:r>
            <a:endParaRPr lang="fr-FR" u="sng" dirty="0" smtClean="0">
              <a:solidFill>
                <a:srgbClr val="FF0000"/>
              </a:solidFill>
            </a:endParaRPr>
          </a:p>
          <a:p>
            <a:pPr algn="just"/>
            <a:r>
              <a:rPr lang="fr-FR" dirty="0" smtClean="0"/>
              <a:t>C’est le cas où l’opérateur fait toute une série de mesures. Le traitement des erreurs est statistique : </a:t>
            </a:r>
            <a:r>
              <a:rPr lang="fr-FR" i="1" dirty="0" smtClean="0"/>
              <a:t>moyenne, écart-type, … Cette analyse statistique se fait lorsqu’on a peu </a:t>
            </a:r>
            <a:r>
              <a:rPr lang="fr-FR" dirty="0" smtClean="0"/>
              <a:t>d’indications sur les sources d’erreurs.</a:t>
            </a:r>
          </a:p>
          <a:p>
            <a:pPr algn="just">
              <a:buNone/>
            </a:pPr>
            <a:r>
              <a:rPr lang="en-US" u="sng" dirty="0" smtClean="0">
                <a:solidFill>
                  <a:srgbClr val="FF0000"/>
                </a:solidFill>
              </a:rPr>
              <a:t>Évaluations de type B :</a:t>
            </a:r>
          </a:p>
          <a:p>
            <a:pPr algn="just"/>
            <a:r>
              <a:rPr lang="fr-FR" dirty="0" smtClean="0"/>
              <a:t>L’opérateur doit chercher et évaluer les sources d’erreurs. Le constructeur de l’instrument de mesure fournit des données telles que </a:t>
            </a:r>
            <a:r>
              <a:rPr lang="fr-FR" i="1" dirty="0" smtClean="0"/>
              <a:t>la classe de l’appareil, le calibre, la résolution. Il est </a:t>
            </a:r>
            <a:r>
              <a:rPr lang="fr-FR" dirty="0" smtClean="0"/>
              <a:t>nécessaire d’avoir une connaissance générale sur l’expérience.</a:t>
            </a:r>
            <a:endParaRPr lang="en-US" u="sng"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smtClean="0">
                <a:solidFill>
                  <a:srgbClr val="FF0000"/>
                </a:solidFill>
              </a:rPr>
              <a:t>II. Méthodes d’évaluation des incertitudes de type A et de type B :</a:t>
            </a:r>
            <a:endParaRPr lang="en-US" i="1" dirty="0">
              <a:solidFill>
                <a:srgbClr val="FF0000"/>
              </a:solidFill>
            </a:endParaRPr>
          </a:p>
        </p:txBody>
      </p:sp>
      <p:sp>
        <p:nvSpPr>
          <p:cNvPr id="3" name="Espace réservé du contenu 2"/>
          <p:cNvSpPr>
            <a:spLocks noGrp="1"/>
          </p:cNvSpPr>
          <p:nvPr>
            <p:ph idx="1"/>
          </p:nvPr>
        </p:nvSpPr>
        <p:spPr/>
        <p:txBody>
          <a:bodyPr/>
          <a:lstStyle/>
          <a:p>
            <a:r>
              <a:rPr lang="en-US" b="1" dirty="0" smtClean="0"/>
              <a:t>Type A :</a:t>
            </a:r>
            <a:r>
              <a:rPr lang="fr-FR" dirty="0" smtClean="0"/>
              <a:t> Dans les cas de plusieurs mesures indépendantes, l’incertitude se calcule à l’aide de l’écart-type</a:t>
            </a:r>
            <a:endParaRPr lang="en-US" dirty="0"/>
          </a:p>
        </p:txBody>
      </p:sp>
      <p:pic>
        <p:nvPicPr>
          <p:cNvPr id="2049" name="Picture 1" descr="C:\Users\MSI\AppData\Local\Temp\SolidDocuments\SolidCapture\SolidCaptureImage9518828.png"/>
          <p:cNvPicPr>
            <a:picLocks noChangeAspect="1" noChangeArrowheads="1"/>
          </p:cNvPicPr>
          <p:nvPr/>
        </p:nvPicPr>
        <p:blipFill>
          <a:blip r:embed="rId2"/>
          <a:srcRect/>
          <a:stretch>
            <a:fillRect/>
          </a:stretch>
        </p:blipFill>
        <p:spPr bwMode="auto">
          <a:xfrm>
            <a:off x="3500430" y="2714620"/>
            <a:ext cx="3714776" cy="1143008"/>
          </a:xfrm>
          <a:prstGeom prst="rect">
            <a:avLst/>
          </a:prstGeom>
          <a:noFill/>
        </p:spPr>
      </p:pic>
      <p:sp>
        <p:nvSpPr>
          <p:cNvPr id="5" name="Rectangle 4"/>
          <p:cNvSpPr/>
          <p:nvPr/>
        </p:nvSpPr>
        <p:spPr>
          <a:xfrm>
            <a:off x="0" y="3857628"/>
            <a:ext cx="9144000" cy="954107"/>
          </a:xfrm>
          <a:prstGeom prst="rect">
            <a:avLst/>
          </a:prstGeom>
        </p:spPr>
        <p:txBody>
          <a:bodyPr wrap="square">
            <a:spAutoFit/>
          </a:bodyPr>
          <a:lstStyle/>
          <a:p>
            <a:r>
              <a:rPr lang="fr-FR" sz="2800" dirty="0" smtClean="0"/>
              <a:t>d’ordre n–1 (appelé encore écart type de l’échantillon). On prend alors comme valeur de g, la moyenne des mesures</a:t>
            </a:r>
            <a:endParaRPr lang="en-US" sz="2800" dirty="0"/>
          </a:p>
        </p:txBody>
      </p:sp>
      <p:pic>
        <p:nvPicPr>
          <p:cNvPr id="2050" name="Picture 2" descr="C:\Users\MSI\AppData\Local\Temp\SolidDocuments\SolidCapture\SolidCaptureImage9627968.png"/>
          <p:cNvPicPr>
            <a:picLocks noChangeAspect="1" noChangeArrowheads="1"/>
          </p:cNvPicPr>
          <p:nvPr/>
        </p:nvPicPr>
        <p:blipFill>
          <a:blip r:embed="rId3"/>
          <a:srcRect/>
          <a:stretch>
            <a:fillRect/>
          </a:stretch>
        </p:blipFill>
        <p:spPr bwMode="auto">
          <a:xfrm>
            <a:off x="2714612" y="5000636"/>
            <a:ext cx="3714776" cy="142876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858280" cy="6286544"/>
          </a:xfrm>
        </p:spPr>
        <p:txBody>
          <a:bodyPr>
            <a:normAutofit/>
          </a:bodyPr>
          <a:lstStyle/>
          <a:p>
            <a:pPr algn="just"/>
            <a:r>
              <a:rPr lang="fr-FR" sz="4400" i="1" dirty="0" smtClean="0">
                <a:solidFill>
                  <a:srgbClr val="002060"/>
                </a:solidFill>
              </a:rPr>
              <a:t>Si la distribution des mesures suit une loi gaussienne, alors les observations montrent que </a:t>
            </a:r>
            <a:r>
              <a:rPr lang="fr-FR" sz="4400" i="1" dirty="0" err="1" smtClean="0">
                <a:solidFill>
                  <a:srgbClr val="002060"/>
                </a:solidFill>
              </a:rPr>
              <a:t>σn</a:t>
            </a:r>
            <a:r>
              <a:rPr lang="fr-FR" sz="4400" i="1" dirty="0" smtClean="0">
                <a:solidFill>
                  <a:srgbClr val="002060"/>
                </a:solidFill>
              </a:rPr>
              <a:t>–1 est un bon estimateur de l’incertitude pour un très grand nombre de mesures, mais on pratique très rarement 30 000 mesures !!!</a:t>
            </a:r>
            <a:endParaRPr lang="en-US" sz="4400" i="1"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642918"/>
            <a:ext cx="8858280" cy="5483245"/>
          </a:xfrm>
        </p:spPr>
        <p:txBody>
          <a:bodyPr/>
          <a:lstStyle/>
          <a:p>
            <a:endParaRPr lang="en-US" dirty="0"/>
          </a:p>
        </p:txBody>
      </p:sp>
      <p:pic>
        <p:nvPicPr>
          <p:cNvPr id="32769" name="Picture 1" descr="C:\Users\MSI\AppData\Local\Temp\SolidDocuments\SolidCapture\SolidCaptureImage10007781.png"/>
          <p:cNvPicPr>
            <a:picLocks noChangeAspect="1" noChangeArrowheads="1"/>
          </p:cNvPicPr>
          <p:nvPr/>
        </p:nvPicPr>
        <p:blipFill>
          <a:blip r:embed="rId2"/>
          <a:srcRect/>
          <a:stretch>
            <a:fillRect/>
          </a:stretch>
        </p:blipFill>
        <p:spPr bwMode="auto">
          <a:xfrm>
            <a:off x="357158" y="785794"/>
            <a:ext cx="8143932" cy="500066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357166"/>
            <a:ext cx="7772400" cy="1470025"/>
          </a:xfrm>
        </p:spPr>
        <p:txBody>
          <a:bodyPr>
            <a:normAutofit/>
          </a:bodyPr>
          <a:lstStyle/>
          <a:p>
            <a:r>
              <a:rPr lang="fr-FR" i="1" dirty="0" smtClean="0">
                <a:solidFill>
                  <a:srgbClr val="FF0000"/>
                </a:solidFill>
              </a:rPr>
              <a:t>3. Erreur et incertitude</a:t>
            </a:r>
            <a:endParaRPr lang="en-US" i="1" dirty="0">
              <a:solidFill>
                <a:srgbClr val="FF0000"/>
              </a:solidFill>
            </a:endParaRPr>
          </a:p>
        </p:txBody>
      </p:sp>
      <p:sp>
        <p:nvSpPr>
          <p:cNvPr id="3" name="Sous-titre 2"/>
          <p:cNvSpPr>
            <a:spLocks noGrp="1"/>
          </p:cNvSpPr>
          <p:nvPr>
            <p:ph type="subTitle" idx="1"/>
          </p:nvPr>
        </p:nvSpPr>
        <p:spPr>
          <a:xfrm>
            <a:off x="500034" y="1928802"/>
            <a:ext cx="8215370" cy="4357718"/>
          </a:xfrm>
        </p:spPr>
        <p:txBody>
          <a:bodyPr>
            <a:normAutofit lnSpcReduction="10000"/>
          </a:bodyPr>
          <a:lstStyle/>
          <a:p>
            <a:pPr algn="l"/>
            <a:r>
              <a:rPr lang="fr-FR" dirty="0" smtClean="0">
                <a:solidFill>
                  <a:schemeClr val="tx1"/>
                </a:solidFill>
                <a:latin typeface="Comic Sans MS" pitchFamily="66" charset="0"/>
              </a:rPr>
              <a:t>Beaucoup de scientifiques confondent ces deux termes et parlent de calculs d’erreurs au lieu de calculs </a:t>
            </a:r>
            <a:r>
              <a:rPr lang="en-US" dirty="0" smtClean="0">
                <a:solidFill>
                  <a:schemeClr val="tx1"/>
                </a:solidFill>
                <a:latin typeface="Comic Sans MS" pitchFamily="66" charset="0"/>
              </a:rPr>
              <a:t>d’incertitudes.</a:t>
            </a:r>
          </a:p>
          <a:p>
            <a:pPr algn="l"/>
            <a:r>
              <a:rPr lang="en-US" dirty="0" smtClean="0">
                <a:solidFill>
                  <a:schemeClr val="tx1"/>
                </a:solidFill>
                <a:latin typeface="Comic Sans MS" pitchFamily="66" charset="0"/>
              </a:rPr>
              <a:t>.</a:t>
            </a:r>
            <a:r>
              <a:rPr lang="en-US" dirty="0" smtClean="0">
                <a:solidFill>
                  <a:srgbClr val="FF0000"/>
                </a:solidFill>
                <a:latin typeface="Comic Sans MS" pitchFamily="66" charset="0"/>
              </a:rPr>
              <a:t>1 Definition de l’erreur</a:t>
            </a:r>
          </a:p>
          <a:p>
            <a:pPr algn="l"/>
            <a:r>
              <a:rPr lang="fr-FR" dirty="0" smtClean="0">
                <a:solidFill>
                  <a:schemeClr val="tx1"/>
                </a:solidFill>
                <a:latin typeface="Comic Sans MS" pitchFamily="66" charset="0"/>
              </a:rPr>
              <a:t>Lors de la mesure d’une grandeur physique x, l’erreur est la différence entre la valeur mesurée x et la valeur vraie X. La valeur vraie est en générale inconnue (puisqu’on la cherche).</a:t>
            </a:r>
            <a:endParaRPr lang="en-US" dirty="0">
              <a:solidFill>
                <a:schemeClr val="tx1"/>
              </a:solidFill>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en-US" dirty="0"/>
          </a:p>
        </p:txBody>
      </p:sp>
      <p:pic>
        <p:nvPicPr>
          <p:cNvPr id="1025" name="Picture 1" descr="C:\Users\MSI\AppData\Local\Temp\SolidDocuments\SolidCapture\SolidCaptureImage7614312.png"/>
          <p:cNvPicPr>
            <a:picLocks noChangeAspect="1" noChangeArrowheads="1"/>
          </p:cNvPicPr>
          <p:nvPr/>
        </p:nvPicPr>
        <p:blipFill>
          <a:blip r:embed="rId3"/>
          <a:srcRect/>
          <a:stretch>
            <a:fillRect/>
          </a:stretch>
        </p:blipFill>
        <p:spPr bwMode="auto">
          <a:xfrm>
            <a:off x="642910" y="0"/>
            <a:ext cx="7215238" cy="5214974"/>
          </a:xfrm>
          <a:prstGeom prst="rect">
            <a:avLst/>
          </a:prstGeom>
          <a:noFill/>
        </p:spPr>
      </p:pic>
      <p:sp>
        <p:nvSpPr>
          <p:cNvPr id="5" name="Rectangle 4"/>
          <p:cNvSpPr/>
          <p:nvPr/>
        </p:nvSpPr>
        <p:spPr>
          <a:xfrm>
            <a:off x="571472" y="5000636"/>
            <a:ext cx="8572528" cy="1631216"/>
          </a:xfrm>
          <a:prstGeom prst="rect">
            <a:avLst/>
          </a:prstGeom>
        </p:spPr>
        <p:txBody>
          <a:bodyPr wrap="square">
            <a:spAutoFit/>
          </a:bodyPr>
          <a:lstStyle/>
          <a:p>
            <a:r>
              <a:rPr lang="fr-FR" sz="2000" b="1" smtClean="0"/>
              <a:t>. </a:t>
            </a:r>
            <a:r>
              <a:rPr lang="fr-FR" sz="2000" b="1" dirty="0" smtClean="0"/>
              <a:t>Traitement statistique des mesures : </a:t>
            </a:r>
          </a:p>
          <a:p>
            <a:r>
              <a:rPr lang="fr-FR" sz="2000" dirty="0" smtClean="0"/>
              <a:t>Les erreurs entraînent une dispersion des résultats lors de mesures répétées. Leur traitement statistique permet : </a:t>
            </a:r>
          </a:p>
          <a:p>
            <a:r>
              <a:rPr lang="fr-FR" sz="2000" dirty="0" smtClean="0"/>
              <a:t> de connaître la valeur la plus probable de la grandeur mesurée, </a:t>
            </a:r>
          </a:p>
          <a:p>
            <a:r>
              <a:rPr lang="fr-FR" sz="2000" dirty="0" smtClean="0"/>
              <a:t> de fixer les limites de l'incertitude.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i="1" dirty="0" smtClean="0"/>
              <a:t>Fig. 2</a:t>
            </a:r>
            <a:endParaRPr lang="en-US" i="1" dirty="0"/>
          </a:p>
        </p:txBody>
      </p:sp>
      <p:pic>
        <p:nvPicPr>
          <p:cNvPr id="31746" name="Picture 2"/>
          <p:cNvPicPr>
            <a:picLocks noGrp="1" noChangeAspect="1" noChangeArrowheads="1"/>
          </p:cNvPicPr>
          <p:nvPr>
            <p:ph idx="1"/>
          </p:nvPr>
        </p:nvPicPr>
        <p:blipFill>
          <a:blip r:embed="rId2"/>
          <a:srcRect/>
          <a:stretch>
            <a:fillRect/>
          </a:stretch>
        </p:blipFill>
        <p:spPr bwMode="auto">
          <a:xfrm>
            <a:off x="1357290" y="1428736"/>
            <a:ext cx="6072230"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r>
              <a:rPr lang="fr-FR" dirty="0" smtClean="0"/>
              <a:t>Le meilleur estimateur de la vraie valeur </a:t>
            </a:r>
            <a:r>
              <a:rPr lang="fr-FR" sz="4400" i="1" dirty="0" err="1" smtClean="0"/>
              <a:t>x</a:t>
            </a:r>
            <a:r>
              <a:rPr lang="fr-FR" sz="2800" i="1" dirty="0" err="1" smtClean="0"/>
              <a:t>o</a:t>
            </a:r>
            <a:r>
              <a:rPr lang="fr-FR" sz="2800" i="1" dirty="0" smtClean="0"/>
              <a:t> </a:t>
            </a:r>
            <a:r>
              <a:rPr lang="fr-FR" i="1" dirty="0" smtClean="0"/>
              <a:t>est la </a:t>
            </a:r>
            <a:r>
              <a:rPr lang="fr-FR" b="1" i="1" dirty="0" smtClean="0"/>
              <a:t>moyenne </a:t>
            </a:r>
          </a:p>
          <a:p>
            <a:endParaRPr lang="fr-FR" b="1" i="1" dirty="0" smtClean="0"/>
          </a:p>
          <a:p>
            <a:endParaRPr lang="fr-FR" dirty="0" smtClean="0"/>
          </a:p>
          <a:p>
            <a:r>
              <a:rPr lang="fr-FR" dirty="0" smtClean="0"/>
              <a:t>le meilleur estimateur de la  variance de la distribution de </a:t>
            </a:r>
            <a:r>
              <a:rPr lang="fr-FR" i="1" dirty="0" smtClean="0"/>
              <a:t>x est donné par</a:t>
            </a:r>
            <a:r>
              <a:rPr lang="fr-FR" b="1" i="1" dirty="0" smtClean="0"/>
              <a:t>e arithmétique</a:t>
            </a:r>
            <a:endParaRPr lang="en-US" dirty="0"/>
          </a:p>
        </p:txBody>
      </p:sp>
      <p:pic>
        <p:nvPicPr>
          <p:cNvPr id="33793" name="Picture 1" descr="C:\Users\MSI\AppData\Local\Temp\SolidDocuments\SolidCapture\SolidCaptureImage10315031.png"/>
          <p:cNvPicPr>
            <a:picLocks noChangeAspect="1" noChangeArrowheads="1"/>
          </p:cNvPicPr>
          <p:nvPr/>
        </p:nvPicPr>
        <p:blipFill>
          <a:blip r:embed="rId2"/>
          <a:srcRect/>
          <a:stretch>
            <a:fillRect/>
          </a:stretch>
        </p:blipFill>
        <p:spPr bwMode="auto">
          <a:xfrm>
            <a:off x="3428992" y="1214422"/>
            <a:ext cx="2643206" cy="1428760"/>
          </a:xfrm>
          <a:prstGeom prst="rect">
            <a:avLst/>
          </a:prstGeom>
          <a:noFill/>
        </p:spPr>
      </p:pic>
      <p:pic>
        <p:nvPicPr>
          <p:cNvPr id="33795" name="Picture 3" descr="C:\Users\MSI\AppData\Local\Temp\SolidDocuments\SolidCapture\SolidCaptureImage10457640.png"/>
          <p:cNvPicPr>
            <a:picLocks noChangeAspect="1" noChangeArrowheads="1"/>
          </p:cNvPicPr>
          <p:nvPr/>
        </p:nvPicPr>
        <p:blipFill>
          <a:blip r:embed="rId3"/>
          <a:srcRect/>
          <a:stretch>
            <a:fillRect/>
          </a:stretch>
        </p:blipFill>
        <p:spPr bwMode="auto">
          <a:xfrm>
            <a:off x="3214678" y="4143380"/>
            <a:ext cx="3214710" cy="1214446"/>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r>
              <a:rPr lang="fr-FR" dirty="0" smtClean="0"/>
              <a:t>Finalement, la précision avec laquelle on détermine </a:t>
            </a:r>
            <a:r>
              <a:rPr lang="fr-FR" i="1" dirty="0" err="1" smtClean="0"/>
              <a:t>xo</a:t>
            </a:r>
            <a:r>
              <a:rPr lang="fr-FR" i="1" dirty="0" smtClean="0"/>
              <a:t> est donnée par la </a:t>
            </a:r>
            <a:r>
              <a:rPr lang="fr-FR" b="1" i="1" dirty="0" smtClean="0"/>
              <a:t>variance de la</a:t>
            </a:r>
          </a:p>
          <a:p>
            <a:pPr>
              <a:buNone/>
            </a:pPr>
            <a:r>
              <a:rPr lang="fr-FR" b="1" dirty="0" smtClean="0"/>
              <a:t>moyenne </a:t>
            </a:r>
            <a:r>
              <a:rPr lang="fr-FR" b="1" i="1" dirty="0" smtClean="0"/>
              <a:t>x qu’on note</a:t>
            </a:r>
          </a:p>
          <a:p>
            <a:endParaRPr lang="en-US" dirty="0" smtClean="0"/>
          </a:p>
          <a:p>
            <a:endParaRPr lang="en-US" dirty="0" smtClean="0"/>
          </a:p>
          <a:p>
            <a:endParaRPr lang="en-US" dirty="0" smtClean="0"/>
          </a:p>
          <a:p>
            <a:r>
              <a:rPr lang="fr-FR" dirty="0" smtClean="0"/>
              <a:t>Le résultat de la mesure est finalement donné sous la forme </a:t>
            </a:r>
            <a:endParaRPr lang="en-US" dirty="0"/>
          </a:p>
        </p:txBody>
      </p:sp>
      <p:pic>
        <p:nvPicPr>
          <p:cNvPr id="36866" name="Picture 2" descr="C:\Users\MSI\AppData\Local\Temp\SolidDocuments\SolidCapture\SolidCaptureImage10598078.png"/>
          <p:cNvPicPr>
            <a:picLocks noChangeAspect="1" noChangeArrowheads="1"/>
          </p:cNvPicPr>
          <p:nvPr/>
        </p:nvPicPr>
        <p:blipFill>
          <a:blip r:embed="rId2"/>
          <a:srcRect/>
          <a:stretch>
            <a:fillRect/>
          </a:stretch>
        </p:blipFill>
        <p:spPr bwMode="auto">
          <a:xfrm>
            <a:off x="571472" y="2214554"/>
            <a:ext cx="7715304" cy="1643074"/>
          </a:xfrm>
          <a:prstGeom prst="rect">
            <a:avLst/>
          </a:prstGeom>
          <a:noFill/>
        </p:spPr>
      </p:pic>
      <p:pic>
        <p:nvPicPr>
          <p:cNvPr id="36867" name="Picture 3" descr="C:\Users\MSI\AppData\Local\Temp\SolidDocuments\SolidCapture\SolidCaptureImage10687609.png"/>
          <p:cNvPicPr>
            <a:picLocks noChangeAspect="1" noChangeArrowheads="1"/>
          </p:cNvPicPr>
          <p:nvPr/>
        </p:nvPicPr>
        <p:blipFill>
          <a:blip r:embed="rId3"/>
          <a:srcRect/>
          <a:stretch>
            <a:fillRect/>
          </a:stretch>
        </p:blipFill>
        <p:spPr bwMode="auto">
          <a:xfrm>
            <a:off x="3786182" y="4714884"/>
            <a:ext cx="2214578" cy="928694"/>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71480"/>
            <a:ext cx="8229600" cy="5554683"/>
          </a:xfrm>
        </p:spPr>
        <p:txBody>
          <a:bodyPr/>
          <a:lstStyle/>
          <a:p>
            <a:r>
              <a:rPr lang="fr-FR" dirty="0" smtClean="0"/>
              <a:t>A côté de l'erreur absolue        </a:t>
            </a:r>
          </a:p>
          <a:p>
            <a:r>
              <a:rPr lang="fr-FR" dirty="0" smtClean="0"/>
              <a:t> </a:t>
            </a:r>
            <a:r>
              <a:rPr lang="fr-FR" i="1" dirty="0" smtClean="0"/>
              <a:t>d'un résultat de mesure, il est souvent commode d'indiquer</a:t>
            </a:r>
          </a:p>
          <a:p>
            <a:r>
              <a:rPr lang="en-US" dirty="0" smtClean="0"/>
              <a:t>l'</a:t>
            </a:r>
            <a:r>
              <a:rPr lang="en-US" b="1" dirty="0" smtClean="0"/>
              <a:t>erreur relative</a:t>
            </a:r>
            <a:endParaRPr lang="en-US" dirty="0"/>
          </a:p>
        </p:txBody>
      </p:sp>
      <p:pic>
        <p:nvPicPr>
          <p:cNvPr id="37889" name="Picture 1" descr="C:\Users\MSI\AppData\Local\Temp\SolidDocuments\SolidCapture\SolidCaptureImage10890765.png"/>
          <p:cNvPicPr>
            <a:picLocks noChangeAspect="1" noChangeArrowheads="1"/>
          </p:cNvPicPr>
          <p:nvPr/>
        </p:nvPicPr>
        <p:blipFill>
          <a:blip r:embed="rId2"/>
          <a:srcRect/>
          <a:stretch>
            <a:fillRect/>
          </a:stretch>
        </p:blipFill>
        <p:spPr bwMode="auto">
          <a:xfrm>
            <a:off x="1571604" y="2857496"/>
            <a:ext cx="1928826" cy="1000132"/>
          </a:xfrm>
          <a:prstGeom prst="rect">
            <a:avLst/>
          </a:prstGeom>
          <a:noFill/>
        </p:spPr>
      </p:pic>
      <p:pic>
        <p:nvPicPr>
          <p:cNvPr id="1026" name="Picture 2" descr="C:\Users\MSI\AppData\Local\Temp\SolidDocuments\SolidCapture\SolidCaptureImage10931015.png"/>
          <p:cNvPicPr>
            <a:picLocks noChangeAspect="1" noChangeArrowheads="1"/>
          </p:cNvPicPr>
          <p:nvPr/>
        </p:nvPicPr>
        <p:blipFill>
          <a:blip r:embed="rId3"/>
          <a:srcRect/>
          <a:stretch>
            <a:fillRect/>
          </a:stretch>
        </p:blipFill>
        <p:spPr bwMode="auto">
          <a:xfrm>
            <a:off x="4857752" y="602096"/>
            <a:ext cx="714380" cy="612326"/>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01080" cy="1011222"/>
          </a:xfrm>
        </p:spPr>
        <p:txBody>
          <a:bodyPr>
            <a:normAutofit fontScale="90000"/>
          </a:bodyPr>
          <a:lstStyle/>
          <a:p>
            <a:r>
              <a:rPr lang="fr-FR" b="1" i="1" dirty="0" smtClean="0">
                <a:solidFill>
                  <a:srgbClr val="FF0000"/>
                </a:solidFill>
              </a:rPr>
              <a:t>4) Incertitudes sur une mesure composée; loi de propagation</a:t>
            </a:r>
            <a:endParaRPr lang="en-US" i="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Les mesures effectuées en physique sont le plus souvent indirectes. </a:t>
            </a:r>
          </a:p>
          <a:p>
            <a:pPr>
              <a:buNone/>
            </a:pPr>
            <a:r>
              <a:rPr lang="en-US" b="1" dirty="0" smtClean="0">
                <a:solidFill>
                  <a:srgbClr val="FF0000"/>
                </a:solidFill>
              </a:rPr>
              <a:t>4.1) Propagation des incertitudes</a:t>
            </a:r>
          </a:p>
          <a:p>
            <a:r>
              <a:rPr lang="fr-FR" dirty="0" smtClean="0"/>
              <a:t>Si on veut déterminer la surface d’une pièce,</a:t>
            </a:r>
          </a:p>
          <a:p>
            <a:r>
              <a:rPr lang="fr-FR" dirty="0" smtClean="0"/>
              <a:t>on mesure sa longueur </a:t>
            </a:r>
            <a:r>
              <a:rPr lang="fr-FR" i="1" dirty="0" smtClean="0"/>
              <a:t>l et sa largeur d et la surface est donnée par la fonction S = </a:t>
            </a:r>
            <a:r>
              <a:rPr lang="fr-FR" i="1" dirty="0" err="1" smtClean="0"/>
              <a:t>ld</a:t>
            </a:r>
            <a:r>
              <a:rPr lang="fr-FR" i="1" dirty="0" smtClean="0"/>
              <a:t>.</a:t>
            </a:r>
          </a:p>
          <a:p>
            <a:r>
              <a:rPr lang="fr-FR" dirty="0" smtClean="0"/>
              <a:t>∆</a:t>
            </a:r>
            <a:r>
              <a:rPr lang="fr-FR" i="1" dirty="0" smtClean="0"/>
              <a:t>l sur la longueur et </a:t>
            </a:r>
            <a:r>
              <a:rPr lang="fr-FR" dirty="0" smtClean="0"/>
              <a:t>∆</a:t>
            </a:r>
            <a:r>
              <a:rPr lang="fr-FR" i="1" dirty="0" smtClean="0"/>
              <a:t>d sur la largeur.</a:t>
            </a:r>
          </a:p>
          <a:p>
            <a:r>
              <a:rPr lang="fr-FR" dirty="0" smtClean="0"/>
              <a:t>Comment déduire l’incertitude ∆</a:t>
            </a:r>
            <a:r>
              <a:rPr lang="fr-FR" i="1" dirty="0" smtClean="0"/>
              <a:t>S sur la surface calculée?</a:t>
            </a:r>
            <a:endParaRPr lang="fr-FR" b="1" dirty="0" smtClean="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r>
              <a:rPr lang="fr-FR" dirty="0" smtClean="0"/>
              <a:t>L’incertitude ∆</a:t>
            </a:r>
            <a:r>
              <a:rPr lang="fr-FR" i="1" dirty="0" smtClean="0"/>
              <a:t>S sur la surface correspond alors à </a:t>
            </a:r>
            <a:r>
              <a:rPr lang="fr-FR" dirty="0" smtClean="0"/>
              <a:t>l’accroissement total de la surface (</a:t>
            </a:r>
            <a:r>
              <a:rPr lang="fr-FR" dirty="0" err="1" smtClean="0"/>
              <a:t>fig</a:t>
            </a:r>
            <a:r>
              <a:rPr lang="fr-FR" dirty="0" smtClean="0"/>
              <a:t> a) </a:t>
            </a:r>
            <a:endParaRPr lang="en-US" dirty="0"/>
          </a:p>
        </p:txBody>
      </p:sp>
      <p:pic>
        <p:nvPicPr>
          <p:cNvPr id="36865" name="Picture 1" descr="C:\Users\MSI\AppData\Local\Temp\SolidDocuments\SolidCapture\SolidCaptureImage12017921.png"/>
          <p:cNvPicPr>
            <a:picLocks noChangeAspect="1" noChangeArrowheads="1"/>
          </p:cNvPicPr>
          <p:nvPr/>
        </p:nvPicPr>
        <p:blipFill>
          <a:blip r:embed="rId2"/>
          <a:srcRect/>
          <a:stretch>
            <a:fillRect/>
          </a:stretch>
        </p:blipFill>
        <p:spPr bwMode="auto">
          <a:xfrm>
            <a:off x="500034" y="1928802"/>
            <a:ext cx="3571900" cy="2719393"/>
          </a:xfrm>
          <a:prstGeom prst="rect">
            <a:avLst/>
          </a:prstGeom>
          <a:noFill/>
        </p:spPr>
      </p:pic>
      <p:pic>
        <p:nvPicPr>
          <p:cNvPr id="36866" name="Picture 2"/>
          <p:cNvPicPr>
            <a:picLocks noChangeAspect="1" noChangeArrowheads="1"/>
          </p:cNvPicPr>
          <p:nvPr/>
        </p:nvPicPr>
        <p:blipFill>
          <a:blip r:embed="rId3"/>
          <a:srcRect/>
          <a:stretch>
            <a:fillRect/>
          </a:stretch>
        </p:blipFill>
        <p:spPr bwMode="auto">
          <a:xfrm>
            <a:off x="4714876" y="1857364"/>
            <a:ext cx="3905250" cy="2847975"/>
          </a:xfrm>
          <a:prstGeom prst="rect">
            <a:avLst/>
          </a:prstGeom>
          <a:noFill/>
          <a:ln w="9525">
            <a:noFill/>
            <a:miter lim="800000"/>
            <a:headEnd/>
            <a:tailEnd/>
          </a:ln>
          <a:effectLst/>
        </p:spPr>
      </p:pic>
      <p:pic>
        <p:nvPicPr>
          <p:cNvPr id="36867" name="Picture 3" descr="C:\Users\MSI\AppData\Local\Temp\SolidDocuments\SolidCapture\SolidCaptureImage12189937.png"/>
          <p:cNvPicPr>
            <a:picLocks noChangeAspect="1" noChangeArrowheads="1"/>
          </p:cNvPicPr>
          <p:nvPr/>
        </p:nvPicPr>
        <p:blipFill>
          <a:blip r:embed="rId4"/>
          <a:srcRect/>
          <a:stretch>
            <a:fillRect/>
          </a:stretch>
        </p:blipFill>
        <p:spPr bwMode="auto">
          <a:xfrm>
            <a:off x="0" y="4714884"/>
            <a:ext cx="8715405" cy="928694"/>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i="1" dirty="0" err="1" smtClean="0">
                <a:solidFill>
                  <a:srgbClr val="FF0000"/>
                </a:solidFill>
              </a:rPr>
              <a:t>Quelques</a:t>
            </a:r>
            <a:r>
              <a:rPr lang="en-US" b="1" i="1" dirty="0" smtClean="0">
                <a:solidFill>
                  <a:srgbClr val="FF0000"/>
                </a:solidFill>
              </a:rPr>
              <a:t> </a:t>
            </a:r>
            <a:r>
              <a:rPr lang="en-US" b="1" i="1" dirty="0" err="1" smtClean="0">
                <a:solidFill>
                  <a:srgbClr val="FF0000"/>
                </a:solidFill>
              </a:rPr>
              <a:t>cas</a:t>
            </a:r>
            <a:r>
              <a:rPr lang="en-US" b="1" i="1" dirty="0" smtClean="0">
                <a:solidFill>
                  <a:srgbClr val="FF0000"/>
                </a:solidFill>
              </a:rPr>
              <a:t> simples :</a:t>
            </a:r>
            <a:endParaRPr lang="en-US" i="1" dirty="0">
              <a:solidFill>
                <a:srgbClr val="FF0000"/>
              </a:solidFill>
            </a:endParaRPr>
          </a:p>
        </p:txBody>
      </p:sp>
      <p:sp>
        <p:nvSpPr>
          <p:cNvPr id="3" name="Espace réservé du contenu 2"/>
          <p:cNvSpPr>
            <a:spLocks noGrp="1"/>
          </p:cNvSpPr>
          <p:nvPr>
            <p:ph idx="1"/>
          </p:nvPr>
        </p:nvSpPr>
        <p:spPr>
          <a:xfrm>
            <a:off x="428596" y="1285860"/>
            <a:ext cx="8229600" cy="5143536"/>
          </a:xfrm>
        </p:spPr>
        <p:txBody>
          <a:bodyPr/>
          <a:lstStyle/>
          <a:p>
            <a:r>
              <a:rPr lang="en-US" dirty="0" smtClean="0"/>
              <a:t>Somme/ différence:</a:t>
            </a:r>
            <a:endParaRPr lang="en-US" dirty="0"/>
          </a:p>
        </p:txBody>
      </p:sp>
      <p:pic>
        <p:nvPicPr>
          <p:cNvPr id="39937" name="Picture 1" descr="C:\Users\MSI\AppData\Local\Temp\SolidDocuments\SolidCapture\SolidCaptureImage12735906.png"/>
          <p:cNvPicPr>
            <a:picLocks noChangeAspect="1" noChangeArrowheads="1"/>
          </p:cNvPicPr>
          <p:nvPr/>
        </p:nvPicPr>
        <p:blipFill>
          <a:blip r:embed="rId2"/>
          <a:srcRect/>
          <a:stretch>
            <a:fillRect/>
          </a:stretch>
        </p:blipFill>
        <p:spPr bwMode="auto">
          <a:xfrm>
            <a:off x="1000100" y="1857364"/>
            <a:ext cx="6643734" cy="1214446"/>
          </a:xfrm>
          <a:prstGeom prst="rect">
            <a:avLst/>
          </a:prstGeom>
          <a:noFill/>
        </p:spPr>
      </p:pic>
      <p:sp>
        <p:nvSpPr>
          <p:cNvPr id="5" name="Rectangle 4"/>
          <p:cNvSpPr/>
          <p:nvPr/>
        </p:nvSpPr>
        <p:spPr>
          <a:xfrm>
            <a:off x="857224" y="3143248"/>
            <a:ext cx="3429024" cy="584775"/>
          </a:xfrm>
          <a:prstGeom prst="rect">
            <a:avLst/>
          </a:prstGeom>
        </p:spPr>
        <p:txBody>
          <a:bodyPr wrap="square">
            <a:spAutoFit/>
          </a:bodyPr>
          <a:lstStyle/>
          <a:p>
            <a:r>
              <a:rPr lang="en-US" sz="3200" dirty="0" smtClean="0"/>
              <a:t>Produit/quotient:</a:t>
            </a:r>
            <a:endParaRPr lang="en-US" sz="3200" dirty="0"/>
          </a:p>
        </p:txBody>
      </p:sp>
      <p:pic>
        <p:nvPicPr>
          <p:cNvPr id="39938" name="Picture 2" descr="C:\Users\MSI\AppData\Local\Temp\SolidDocuments\SolidCapture\SolidCaptureImage12839031.png"/>
          <p:cNvPicPr>
            <a:picLocks noChangeAspect="1" noChangeArrowheads="1"/>
          </p:cNvPicPr>
          <p:nvPr/>
        </p:nvPicPr>
        <p:blipFill>
          <a:blip r:embed="rId3"/>
          <a:srcRect/>
          <a:stretch>
            <a:fillRect/>
          </a:stretch>
        </p:blipFill>
        <p:spPr bwMode="auto">
          <a:xfrm>
            <a:off x="1071538" y="3643314"/>
            <a:ext cx="6643734" cy="1044015"/>
          </a:xfrm>
          <a:prstGeom prst="rect">
            <a:avLst/>
          </a:prstGeom>
          <a:noFill/>
        </p:spPr>
      </p:pic>
      <p:sp>
        <p:nvSpPr>
          <p:cNvPr id="7" name="Rectangle 6"/>
          <p:cNvSpPr/>
          <p:nvPr/>
        </p:nvSpPr>
        <p:spPr>
          <a:xfrm>
            <a:off x="785786" y="4857760"/>
            <a:ext cx="7643866" cy="1077218"/>
          </a:xfrm>
          <a:prstGeom prst="rect">
            <a:avLst/>
          </a:prstGeom>
        </p:spPr>
        <p:txBody>
          <a:bodyPr wrap="square">
            <a:spAutoFit/>
          </a:bodyPr>
          <a:lstStyle/>
          <a:p>
            <a:r>
              <a:rPr lang="fr-FR" sz="3200" b="1" dirty="0" smtClean="0"/>
              <a:t>Dans un produit (quotient), les erreurs relatives s’additionnent.</a:t>
            </a:r>
            <a:endParaRPr 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en-US" dirty="0" smtClean="0"/>
              <a:t>Exemple </a:t>
            </a:r>
            <a:endParaRPr lang="en-US" dirty="0"/>
          </a:p>
        </p:txBody>
      </p:sp>
      <p:sp>
        <p:nvSpPr>
          <p:cNvPr id="3" name="Espace réservé du contenu 2"/>
          <p:cNvSpPr>
            <a:spLocks noGrp="1"/>
          </p:cNvSpPr>
          <p:nvPr>
            <p:ph idx="1"/>
          </p:nvPr>
        </p:nvSpPr>
        <p:spPr>
          <a:xfrm>
            <a:off x="457200" y="1000108"/>
            <a:ext cx="8229600" cy="5126055"/>
          </a:xfrm>
        </p:spPr>
        <p:txBody>
          <a:bodyPr/>
          <a:lstStyle/>
          <a:p>
            <a:r>
              <a:rPr lang="fr-FR" dirty="0" smtClean="0"/>
              <a:t>la période d’oscillation </a:t>
            </a:r>
            <a:r>
              <a:rPr lang="fr-FR" i="1" dirty="0" smtClean="0"/>
              <a:t>T d’un pendule simple dépend de la longueur  </a:t>
            </a:r>
            <a:r>
              <a:rPr lang="fr-FR" sz="4400" i="1" dirty="0" smtClean="0"/>
              <a:t>l </a:t>
            </a:r>
            <a:r>
              <a:rPr lang="fr-FR" i="1" dirty="0" smtClean="0"/>
              <a:t>du </a:t>
            </a:r>
            <a:r>
              <a:rPr lang="en-US" dirty="0" smtClean="0"/>
              <a:t>pendule:</a:t>
            </a:r>
          </a:p>
          <a:p>
            <a:r>
              <a:rPr lang="en-US" dirty="0" smtClean="0"/>
              <a:t>Calculer L’incertitude relative sur </a:t>
            </a:r>
            <a:r>
              <a:rPr lang="en-US" i="1" dirty="0" smtClean="0"/>
              <a:t>g</a:t>
            </a:r>
            <a:endParaRPr lang="en-US" dirty="0"/>
          </a:p>
        </p:txBody>
      </p:sp>
      <p:pic>
        <p:nvPicPr>
          <p:cNvPr id="38913" name="Picture 1" descr="C:\Users\MSI\AppData\Local\Temp\SolidDocuments\SolidCapture\SolidCaptureImage12312500.png"/>
          <p:cNvPicPr>
            <a:picLocks noChangeAspect="1" noChangeArrowheads="1"/>
          </p:cNvPicPr>
          <p:nvPr/>
        </p:nvPicPr>
        <p:blipFill>
          <a:blip r:embed="rId2"/>
          <a:srcRect/>
          <a:stretch>
            <a:fillRect/>
          </a:stretch>
        </p:blipFill>
        <p:spPr bwMode="auto">
          <a:xfrm>
            <a:off x="2357422" y="2928934"/>
            <a:ext cx="4143404" cy="18573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71500"/>
            <a:ext cx="8229600" cy="1143000"/>
          </a:xfrm>
        </p:spPr>
        <p:txBody>
          <a:bodyPr/>
          <a:lstStyle/>
          <a:p>
            <a:r>
              <a:rPr lang="en-US" dirty="0" smtClean="0"/>
              <a:t>Les </a:t>
            </a:r>
            <a:r>
              <a:rPr lang="en-US" dirty="0" err="1" smtClean="0"/>
              <a:t>erreurs</a:t>
            </a:r>
            <a:r>
              <a:rPr lang="en-US" dirty="0" smtClean="0"/>
              <a:t> de mesure </a:t>
            </a:r>
            <a:endParaRPr lang="en-US" dirty="0"/>
          </a:p>
        </p:txBody>
      </p:sp>
      <p:sp>
        <p:nvSpPr>
          <p:cNvPr id="3" name="Espace réservé du contenu 2"/>
          <p:cNvSpPr>
            <a:spLocks noGrp="1"/>
          </p:cNvSpPr>
          <p:nvPr>
            <p:ph idx="1"/>
          </p:nvPr>
        </p:nvSpPr>
        <p:spPr/>
        <p:txBody>
          <a:bodyPr/>
          <a:lstStyle/>
          <a:p>
            <a:endParaRPr lang="en-US"/>
          </a:p>
        </p:txBody>
      </p:sp>
      <p:pic>
        <p:nvPicPr>
          <p:cNvPr id="1025" name="Picture 1" descr="C:\Users\MSI\AppData\Local\Temp\SolidDocuments\SolidCapture\SolidCaptureImage12838578.png"/>
          <p:cNvPicPr>
            <a:picLocks noChangeAspect="1" noChangeArrowheads="1"/>
          </p:cNvPicPr>
          <p:nvPr/>
        </p:nvPicPr>
        <p:blipFill>
          <a:blip r:embed="rId2"/>
          <a:srcRect/>
          <a:stretch>
            <a:fillRect/>
          </a:stretch>
        </p:blipFill>
        <p:spPr bwMode="auto">
          <a:xfrm>
            <a:off x="0" y="571480"/>
            <a:ext cx="9144000" cy="592933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dirty="0"/>
          </a:p>
        </p:txBody>
      </p:sp>
      <p:sp>
        <p:nvSpPr>
          <p:cNvPr id="3" name="Espace réservé du contenu 2"/>
          <p:cNvSpPr>
            <a:spLocks noGrp="1"/>
          </p:cNvSpPr>
          <p:nvPr>
            <p:ph idx="1"/>
          </p:nvPr>
        </p:nvSpPr>
        <p:spPr/>
        <p:txBody>
          <a:bodyPr/>
          <a:lstStyle/>
          <a:p>
            <a:endParaRPr lang="en-US" dirty="0"/>
          </a:p>
        </p:txBody>
      </p:sp>
      <p:pic>
        <p:nvPicPr>
          <p:cNvPr id="40961" name="Picture 1" descr="C:\Users\MSI\AppData\Local\Temp\SolidDocuments\SolidCapture\SolidCaptureImage13088093.png"/>
          <p:cNvPicPr>
            <a:picLocks noChangeAspect="1" noChangeArrowheads="1"/>
          </p:cNvPicPr>
          <p:nvPr/>
        </p:nvPicPr>
        <p:blipFill>
          <a:blip r:embed="rId2"/>
          <a:srcRect/>
          <a:stretch>
            <a:fillRect/>
          </a:stretch>
        </p:blipFill>
        <p:spPr bwMode="auto">
          <a:xfrm>
            <a:off x="785786" y="2285992"/>
            <a:ext cx="7929618" cy="271464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en-US" dirty="0"/>
          </a:p>
        </p:txBody>
      </p:sp>
      <p:pic>
        <p:nvPicPr>
          <p:cNvPr id="17409" name="Picture 1" descr="C:\Users\MSI\AppData\Local\Temp\SolidDocuments\SolidCapture\SolidCaptureImage12951578.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en-US" dirty="0"/>
          </a:p>
        </p:txBody>
      </p:sp>
      <p:pic>
        <p:nvPicPr>
          <p:cNvPr id="18433" name="Picture 1" descr="C:\Users\MSI\AppData\Local\Temp\SolidDocuments\SolidCapture\SolidCaptureImage13030640.png"/>
          <p:cNvPicPr>
            <a:picLocks noChangeAspect="1" noChangeArrowheads="1"/>
          </p:cNvPicPr>
          <p:nvPr/>
        </p:nvPicPr>
        <p:blipFill>
          <a:blip r:embed="rId2"/>
          <a:srcRect/>
          <a:stretch>
            <a:fillRect/>
          </a:stretch>
        </p:blipFill>
        <p:spPr bwMode="auto">
          <a:xfrm>
            <a:off x="0" y="1000108"/>
            <a:ext cx="9144000" cy="521497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25536"/>
          </a:xfrm>
        </p:spPr>
        <p:txBody>
          <a:bodyPr>
            <a:noAutofit/>
          </a:bodyPr>
          <a:lstStyle/>
          <a:p>
            <a:r>
              <a:rPr lang="fr-FR" sz="2800" dirty="0" smtClean="0">
                <a:solidFill>
                  <a:srgbClr val="FF0000"/>
                </a:solidFill>
                <a:latin typeface="Comic Sans MS" pitchFamily="66" charset="0"/>
              </a:rPr>
              <a:t>On peut illustrer ces notions d’erreurs systématique et aléatoire par le tir dans une cible :</a:t>
            </a:r>
            <a:endParaRPr lang="en-US" sz="2800" dirty="0">
              <a:solidFill>
                <a:srgbClr val="FF0000"/>
              </a:solidFill>
              <a:latin typeface="Comic Sans MS" pitchFamily="66" charset="0"/>
            </a:endParaRPr>
          </a:p>
        </p:txBody>
      </p:sp>
      <p:sp>
        <p:nvSpPr>
          <p:cNvPr id="3" name="Espace réservé du contenu 2"/>
          <p:cNvSpPr>
            <a:spLocks noGrp="1"/>
          </p:cNvSpPr>
          <p:nvPr>
            <p:ph idx="1"/>
          </p:nvPr>
        </p:nvSpPr>
        <p:spPr/>
        <p:txBody>
          <a:bodyPr/>
          <a:lstStyle/>
          <a:p>
            <a:endParaRPr lang="en-US" dirty="0"/>
          </a:p>
        </p:txBody>
      </p:sp>
      <p:pic>
        <p:nvPicPr>
          <p:cNvPr id="19457" name="Picture 1" descr="C:\Users\MSI\AppData\Local\Temp\SolidDocuments\SolidCapture\SolidCaptureImage13667000.png"/>
          <p:cNvPicPr>
            <a:picLocks noChangeAspect="1" noChangeArrowheads="1"/>
          </p:cNvPicPr>
          <p:nvPr/>
        </p:nvPicPr>
        <p:blipFill>
          <a:blip r:embed="rId2"/>
          <a:srcRect/>
          <a:stretch>
            <a:fillRect/>
          </a:stretch>
        </p:blipFill>
        <p:spPr bwMode="auto">
          <a:xfrm>
            <a:off x="357158" y="1714488"/>
            <a:ext cx="8501122" cy="450059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FF0000"/>
                </a:solidFill>
                <a:latin typeface="Comic Sans MS" pitchFamily="66" charset="0"/>
              </a:rPr>
              <a:t>3.2. FIDÉLITÉ - RÉPÉTABILITÉ - REPRODUCTIBILITÉ - PRÉCISION</a:t>
            </a:r>
            <a:endParaRPr lang="en-US" sz="3200" dirty="0">
              <a:solidFill>
                <a:srgbClr val="FF0000"/>
              </a:solidFill>
              <a:latin typeface="Comic Sans MS" pitchFamily="66" charset="0"/>
            </a:endParaRPr>
          </a:p>
        </p:txBody>
      </p:sp>
      <p:sp>
        <p:nvSpPr>
          <p:cNvPr id="3" name="Espace réservé du contenu 2"/>
          <p:cNvSpPr>
            <a:spLocks noGrp="1"/>
          </p:cNvSpPr>
          <p:nvPr>
            <p:ph idx="1"/>
          </p:nvPr>
        </p:nvSpPr>
        <p:spPr>
          <a:xfrm>
            <a:off x="357158" y="1600200"/>
            <a:ext cx="8786842" cy="4525963"/>
          </a:xfrm>
        </p:spPr>
        <p:txBody>
          <a:bodyPr>
            <a:normAutofit fontScale="70000" lnSpcReduction="20000"/>
          </a:bodyPr>
          <a:lstStyle/>
          <a:p>
            <a:pPr algn="just"/>
            <a:r>
              <a:rPr lang="fr-FR" sz="3400" b="1" dirty="0" smtClean="0">
                <a:solidFill>
                  <a:schemeClr val="tx1">
                    <a:lumMod val="95000"/>
                    <a:lumOff val="5000"/>
                  </a:schemeClr>
                </a:solidFill>
                <a:latin typeface="Comic Sans MS" pitchFamily="66" charset="0"/>
              </a:rPr>
              <a:t>La fidélité </a:t>
            </a:r>
            <a:r>
              <a:rPr lang="fr-FR" sz="3400" dirty="0" smtClean="0">
                <a:latin typeface="Comic Sans MS" pitchFamily="66" charset="0"/>
              </a:rPr>
              <a:t>est l'aptitude de la méthode à donner des résultats les plus proches possibles lors d'analyses répétées d'un même échantillon. On distingue :</a:t>
            </a:r>
          </a:p>
          <a:p>
            <a:pPr algn="just"/>
            <a:r>
              <a:rPr lang="fr-FR" sz="3400" b="1" dirty="0" smtClean="0">
                <a:solidFill>
                  <a:schemeClr val="tx1">
                    <a:lumMod val="95000"/>
                    <a:lumOff val="5000"/>
                  </a:schemeClr>
                </a:solidFill>
                <a:latin typeface="Comic Sans MS" pitchFamily="66" charset="0"/>
              </a:rPr>
              <a:t>- Répétabilité : variabilité aléatoire des résultats d'une série de déterminations d'un même échantillon</a:t>
            </a:r>
          </a:p>
          <a:p>
            <a:pPr algn="just"/>
            <a:r>
              <a:rPr lang="fr-FR" sz="3400" dirty="0" smtClean="0">
                <a:latin typeface="Comic Sans MS" pitchFamily="66" charset="0"/>
              </a:rPr>
              <a:t>effectuée dans des conditions très proches (et donc généralement dans un temps court).</a:t>
            </a:r>
          </a:p>
          <a:p>
            <a:pPr algn="just"/>
            <a:r>
              <a:rPr lang="fr-FR" sz="3400" b="1" dirty="0" smtClean="0">
                <a:latin typeface="Comic Sans MS" pitchFamily="66" charset="0"/>
              </a:rPr>
              <a:t>- Reproductibilité : variabilité aléatoire des résultats de plusieurs déterminations d'un même échantillon,</a:t>
            </a:r>
          </a:p>
          <a:p>
            <a:pPr algn="just">
              <a:buNone/>
            </a:pPr>
            <a:r>
              <a:rPr lang="fr-FR" sz="3400" dirty="0" smtClean="0">
                <a:latin typeface="Comic Sans MS" pitchFamily="66" charset="0"/>
              </a:rPr>
              <a:t>effectuées de manière espacée dans le temps, donc dans des conditions qui peuvent être  </a:t>
            </a:r>
            <a:r>
              <a:rPr lang="en-US" sz="3400" dirty="0" smtClean="0">
                <a:latin typeface="Comic Sans MS" pitchFamily="66" charset="0"/>
              </a:rPr>
              <a:t>expérimentalement légèrement différentes</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endParaRPr lang="en-US" dirty="0"/>
          </a:p>
        </p:txBody>
      </p:sp>
      <p:pic>
        <p:nvPicPr>
          <p:cNvPr id="20481" name="Picture 1" descr="C:\Users\MSI\AppData\Local\Temp\SolidDocuments\SolidCapture\SolidCaptureImage14673218.png"/>
          <p:cNvPicPr>
            <a:picLocks noChangeAspect="1" noChangeArrowheads="1"/>
          </p:cNvPicPr>
          <p:nvPr/>
        </p:nvPicPr>
        <p:blipFill>
          <a:blip r:embed="rId2"/>
          <a:srcRect/>
          <a:stretch>
            <a:fillRect/>
          </a:stretch>
        </p:blipFill>
        <p:spPr bwMode="auto">
          <a:xfrm>
            <a:off x="357158" y="1285860"/>
            <a:ext cx="8786842" cy="514353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en-US" dirty="0"/>
          </a:p>
        </p:txBody>
      </p:sp>
      <p:sp>
        <p:nvSpPr>
          <p:cNvPr id="3" name="Espace réservé du contenu 2"/>
          <p:cNvSpPr>
            <a:spLocks noGrp="1"/>
          </p:cNvSpPr>
          <p:nvPr>
            <p:ph idx="1"/>
          </p:nvPr>
        </p:nvSpPr>
        <p:spPr/>
        <p:txBody>
          <a:bodyPr/>
          <a:lstStyle/>
          <a:p>
            <a:r>
              <a:rPr lang="fr-FR" dirty="0" smtClean="0"/>
              <a:t>des étudiants qui font des expériences de calorimétrie pour mesurer la capacité thermique de l'eau1. Les différents groupes mesurent les valeurs suivantes : {5100; 4230; 3750; 4560; 3980} J/K/kg. Que vaut alors la capacité ? </a:t>
            </a:r>
            <a:endParaRPr lang="en-US"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761</Words>
  <PresentationFormat>Affichage à l'écran (4:3)</PresentationFormat>
  <Paragraphs>64</Paragraphs>
  <Slides>30</Slides>
  <Notes>1</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1_Introduction </vt:lpstr>
      <vt:lpstr>3. Erreur et incertitude</vt:lpstr>
      <vt:lpstr>Les erreurs de mesure </vt:lpstr>
      <vt:lpstr>Diapositive 4</vt:lpstr>
      <vt:lpstr>Diapositive 5</vt:lpstr>
      <vt:lpstr>On peut illustrer ces notions d’erreurs systématique et aléatoire par le tir dans une cible :</vt:lpstr>
      <vt:lpstr>3.2. FIDÉLITÉ - RÉPÉTABILITÉ - REPRODUCTIBILITÉ - PRÉCISION</vt:lpstr>
      <vt:lpstr>Diapositive 8</vt:lpstr>
      <vt:lpstr>Exemple</vt:lpstr>
      <vt:lpstr>Diapositive 10</vt:lpstr>
      <vt:lpstr>Diapositive 11</vt:lpstr>
      <vt:lpstr>Diapositive 12</vt:lpstr>
      <vt:lpstr>Diapositive 13</vt:lpstr>
      <vt:lpstr>exercice</vt:lpstr>
      <vt:lpstr>I -Evaluation des incertitudes :</vt:lpstr>
      <vt:lpstr>Types d’evaluations </vt:lpstr>
      <vt:lpstr>II. Méthodes d’évaluation des incertitudes de type A et de type B :</vt:lpstr>
      <vt:lpstr>Diapositive 18</vt:lpstr>
      <vt:lpstr>Diapositive 19</vt:lpstr>
      <vt:lpstr>Diapositive 20</vt:lpstr>
      <vt:lpstr>Diapositive 21</vt:lpstr>
      <vt:lpstr>Fig. 2</vt:lpstr>
      <vt:lpstr>Diapositive 23</vt:lpstr>
      <vt:lpstr>Diapositive 24</vt:lpstr>
      <vt:lpstr>Diapositive 25</vt:lpstr>
      <vt:lpstr>4) Incertitudes sur une mesure composée; loi de propagation</vt:lpstr>
      <vt:lpstr>Diapositive 27</vt:lpstr>
      <vt:lpstr>Quelques cas simples :</vt:lpstr>
      <vt:lpstr>Exemple </vt:lpstr>
      <vt:lpstr>Diapositive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 Erreur et incertitude</dc:title>
  <dc:creator>MSI</dc:creator>
  <cp:lastModifiedBy>MSI</cp:lastModifiedBy>
  <cp:revision>36</cp:revision>
  <dcterms:created xsi:type="dcterms:W3CDTF">2015-11-02T21:32:28Z</dcterms:created>
  <dcterms:modified xsi:type="dcterms:W3CDTF">2015-11-11T11:22:34Z</dcterms:modified>
</cp:coreProperties>
</file>