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15122525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9900"/>
    <a:srgbClr val="66CCFF"/>
    <a:srgbClr val="FFFF00"/>
    <a:srgbClr val="33CCFF"/>
    <a:srgbClr val="333399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24" y="6480"/>
      </p:cViewPr>
      <p:guideLst>
        <p:guide orient="horz" pos="4763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9C7A25-3ECE-4B5B-9361-C2411C05B3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>
            <a:lvl1pPr algn="l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9938"/>
            <a:ext cx="27114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b" anchorCtr="0" compatLnSpc="1">
            <a:prstTxWarp prst="textNoShape">
              <a:avLst/>
            </a:prstTxWarp>
          </a:bodyPr>
          <a:lstStyle>
            <a:lvl1pPr algn="l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6" tIns="47594" rIns="95186" bIns="47594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0C65CC-D0F4-4C8F-85E4-D73F1FCD4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52E6E-0BD2-492D-AC89-D228778C0C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4697413"/>
            <a:ext cx="9090025" cy="32416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8569325"/>
            <a:ext cx="7486650" cy="386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1083-C760-42B2-822A-23E70601CE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0822-3259-49E7-8BCC-BA127A601E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20000" y="1344613"/>
            <a:ext cx="2271713" cy="120983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1688" y="1344613"/>
            <a:ext cx="6665912" cy="120983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D093-B5CB-4962-A703-7A0FC218BF4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88F8-8819-4F89-B4AC-28BAA2C1D0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9717088"/>
            <a:ext cx="9090025" cy="3003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6410325"/>
            <a:ext cx="9090025" cy="33067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6CDE-2BEF-42F4-A91C-BAC2FB804A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1688" y="4368800"/>
            <a:ext cx="4468812" cy="907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4368800"/>
            <a:ext cx="4468813" cy="907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C676-9673-494A-8E67-D8C72BC44E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604838"/>
            <a:ext cx="9623425" cy="2520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3384550"/>
            <a:ext cx="4724400" cy="1411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4795838"/>
            <a:ext cx="4724400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3384550"/>
            <a:ext cx="4725988" cy="1411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4795838"/>
            <a:ext cx="4725988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D648-C7CE-41AC-9527-D9244B7F8F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8C45-01C4-4AD7-96F9-E675007E8B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F21B-FE5E-4843-BD7D-35389126B9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601663"/>
            <a:ext cx="3517900" cy="256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601663"/>
            <a:ext cx="5976938" cy="12906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3163888"/>
            <a:ext cx="3517900" cy="10344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EC4DD-9317-4C86-AB96-A31F1DEC9E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10585450"/>
            <a:ext cx="6416675" cy="1249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1350963"/>
            <a:ext cx="6416675" cy="9074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11834813"/>
            <a:ext cx="6416675" cy="1774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3024-5DC4-40F3-9B3D-AFD4D528F9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344613"/>
            <a:ext cx="9090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526" tIns="84262" rIns="168526" bIns="84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4368800"/>
            <a:ext cx="9090025" cy="907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13777913"/>
            <a:ext cx="2228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 algn="l"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13777913"/>
            <a:ext cx="3387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13777913"/>
            <a:ext cx="2228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8526" tIns="84262" rIns="168526" bIns="84262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latin typeface="Times New Roman" pitchFamily="18" charset="0"/>
              </a:defRPr>
            </a:lvl1pPr>
          </a:lstStyle>
          <a:p>
            <a:pPr>
              <a:defRPr/>
            </a:pPr>
            <a:fld id="{5E730372-D34A-4D81-B03A-DA80DBBF12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2pPr>
      <a:lvl3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3pPr>
      <a:lvl4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4pPr>
      <a:lvl5pPr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5pPr>
      <a:lvl6pPr marL="4572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6pPr>
      <a:lvl7pPr marL="9144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7pPr>
      <a:lvl8pPr marL="13716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8pPr>
      <a:lvl9pPr marL="1828800" algn="ctr" defTabSz="1685925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Times New Roman" pitchFamily="18" charset="0"/>
        </a:defRPr>
      </a:lvl9pPr>
    </p:titleStyle>
    <p:bodyStyle>
      <a:lvl1pPr marL="630238" indent="-630238" algn="l" defTabSz="1685925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528638" algn="l" defTabSz="1685925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6613" indent="-420688" algn="l" defTabSz="1685925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9575" indent="-422275" algn="l" defTabSz="168592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925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2497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47069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51641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5621338" indent="-420688" algn="l" defTabSz="1685925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7676"/>
          <p:cNvSpPr>
            <a:spLocks noChangeArrowheads="1"/>
          </p:cNvSpPr>
          <p:nvPr/>
        </p:nvSpPr>
        <p:spPr bwMode="auto">
          <a:xfrm>
            <a:off x="4286250" y="11598275"/>
            <a:ext cx="1965325" cy="337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sp>
        <p:nvSpPr>
          <p:cNvPr id="2050" name="Rectangle 16279"/>
          <p:cNvSpPr>
            <a:spLocks noChangeArrowheads="1"/>
          </p:cNvSpPr>
          <p:nvPr/>
        </p:nvSpPr>
        <p:spPr bwMode="auto">
          <a:xfrm>
            <a:off x="314325" y="314325"/>
            <a:ext cx="10039350" cy="639763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9492" tIns="14747" rIns="29492" bIns="14747" anchor="ctr"/>
          <a:lstStyle/>
          <a:p>
            <a:pPr algn="l" defTabSz="293688">
              <a:defRPr/>
            </a:pPr>
            <a:endParaRPr lang="en-GB" b="1"/>
          </a:p>
        </p:txBody>
      </p:sp>
      <p:sp>
        <p:nvSpPr>
          <p:cNvPr id="2051" name="Rectangle 17676"/>
          <p:cNvSpPr>
            <a:spLocks noChangeArrowheads="1"/>
          </p:cNvSpPr>
          <p:nvPr/>
        </p:nvSpPr>
        <p:spPr bwMode="auto">
          <a:xfrm>
            <a:off x="296863" y="11603038"/>
            <a:ext cx="1928812" cy="336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sp>
        <p:nvSpPr>
          <p:cNvPr id="35212" name="Rectangle 16780"/>
          <p:cNvSpPr>
            <a:spLocks noChangeArrowheads="1"/>
          </p:cNvSpPr>
          <p:nvPr/>
        </p:nvSpPr>
        <p:spPr bwMode="auto">
          <a:xfrm>
            <a:off x="5165725" y="3022599"/>
            <a:ext cx="5197475" cy="609282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29492" tIns="14747" rIns="29492" bIns="14747" anchor="ctr"/>
          <a:lstStyle/>
          <a:p>
            <a:pPr indent="42863" defTabSz="293688" eaLnBrk="1" hangingPunct="1">
              <a:lnSpc>
                <a:spcPct val="130000"/>
              </a:lnSpc>
              <a:defRPr/>
            </a:pPr>
            <a:endParaRPr lang="fr-FR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1706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5" name="Rectangle 1714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6" name="Rectangle 1714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7" name="Rectangle 17149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8" name="Rectangle 17151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59" name="Rectangle 17153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0" name="Rectangle 1715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1" name="Rectangle 16266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2" name="Rectangle 16275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3" name="Rectangle 16277"/>
          <p:cNvSpPr>
            <a:spLocks noChangeArrowheads="1"/>
          </p:cNvSpPr>
          <p:nvPr/>
        </p:nvSpPr>
        <p:spPr bwMode="auto">
          <a:xfrm>
            <a:off x="2487613" y="-15779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4" name="Rectangle 1750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5" name="Rectangle 1750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6" name="Rectangle 1751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7" name="Rectangle 1751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8" name="Rectangle 18073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69" name="Rectangle 1807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0" name="Rectangle 18077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1" name="Rectangle 18456"/>
          <p:cNvSpPr>
            <a:spLocks noChangeArrowheads="1"/>
          </p:cNvSpPr>
          <p:nvPr/>
        </p:nvSpPr>
        <p:spPr bwMode="auto">
          <a:xfrm>
            <a:off x="0" y="7389813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76" name="Text Box 17066"/>
          <p:cNvSpPr txBox="1">
            <a:spLocks noChangeArrowheads="1"/>
          </p:cNvSpPr>
          <p:nvPr/>
        </p:nvSpPr>
        <p:spPr bwMode="auto">
          <a:xfrm>
            <a:off x="331788" y="7962994"/>
            <a:ext cx="4765675" cy="32043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l" defTabSz="293688">
              <a:defRPr/>
            </a:pPr>
            <a:endParaRPr lang="fr-FR" sz="1000" b="1" i="1">
              <a:solidFill>
                <a:srgbClr val="000000"/>
              </a:solidFill>
              <a:latin typeface="Cambria" pitchFamily="18" charset="0"/>
            </a:endParaRPr>
          </a:p>
          <a:p>
            <a:pPr algn="l" defTabSz="293688">
              <a:defRPr/>
            </a:pPr>
            <a:endParaRPr lang="fr-FR" sz="1200">
              <a:latin typeface="Times New Roman" pitchFamily="18" charset="0"/>
            </a:endParaRPr>
          </a:p>
          <a:p>
            <a:pPr algn="l" defTabSz="293688">
              <a:defRPr/>
            </a:pPr>
            <a:endParaRPr lang="fr-FR" sz="1200">
              <a:latin typeface="Times New Roman" pitchFamily="18" charset="0"/>
            </a:endParaRPr>
          </a:p>
          <a:p>
            <a:pPr algn="l" defTabSz="293688">
              <a:defRPr/>
            </a:pPr>
            <a:endParaRPr lang="fr-FR" sz="1200">
              <a:latin typeface="Times New Roman" pitchFamily="18" charset="0"/>
            </a:endParaRPr>
          </a:p>
          <a:p>
            <a:pPr algn="l" defTabSz="293688">
              <a:defRPr/>
            </a:pPr>
            <a:endParaRPr lang="fr-FR" sz="1200">
              <a:latin typeface="Times New Roman" pitchFamily="18" charset="0"/>
            </a:endParaRPr>
          </a:p>
          <a:p>
            <a:pPr defTabSz="293688">
              <a:defRPr/>
            </a:pPr>
            <a:endParaRPr lang="fr-FR"/>
          </a:p>
        </p:txBody>
      </p:sp>
      <p:sp>
        <p:nvSpPr>
          <p:cNvPr id="2073" name="Text Box 17070"/>
          <p:cNvSpPr txBox="1">
            <a:spLocks noChangeArrowheads="1"/>
          </p:cNvSpPr>
          <p:nvPr/>
        </p:nvSpPr>
        <p:spPr bwMode="auto">
          <a:xfrm>
            <a:off x="338137" y="7613744"/>
            <a:ext cx="4749225" cy="309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46800" bIns="46800">
            <a:spAutoFit/>
          </a:bodyPr>
          <a:lstStyle/>
          <a:p>
            <a:pPr lvl="1"/>
            <a:r>
              <a:rPr lang="fr-FR" sz="1400" b="1" i="1">
                <a:solidFill>
                  <a:schemeClr val="bg1"/>
                </a:solidFill>
              </a:rPr>
              <a:t>Conditions d’accès</a:t>
            </a:r>
          </a:p>
        </p:txBody>
      </p:sp>
      <p:sp>
        <p:nvSpPr>
          <p:cNvPr id="2074" name="Text Box 17155"/>
          <p:cNvSpPr txBox="1">
            <a:spLocks noChangeArrowheads="1"/>
          </p:cNvSpPr>
          <p:nvPr/>
        </p:nvSpPr>
        <p:spPr bwMode="auto">
          <a:xfrm>
            <a:off x="5145637" y="9166716"/>
            <a:ext cx="3092390" cy="2791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46800" bIns="4680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r-FR" sz="1200" b="1" i="1" dirty="0">
                <a:solidFill>
                  <a:schemeClr val="bg1"/>
                </a:solidFill>
              </a:rPr>
              <a:t>Documentation disponible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850" y="1016000"/>
            <a:ext cx="10029825" cy="1620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29492" tIns="14747" rIns="29492" bIns="14747" anchor="ctr"/>
          <a:lstStyle/>
          <a:p>
            <a:pPr defTabSz="293688">
              <a:defRPr/>
            </a:pPr>
            <a:endParaRPr lang="en-GB" b="1">
              <a:latin typeface="Arial" pitchFamily="34" charset="0"/>
            </a:endParaRPr>
          </a:p>
        </p:txBody>
      </p:sp>
      <p:pic>
        <p:nvPicPr>
          <p:cNvPr id="2" name="Picture 1612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9400" y="1147763"/>
            <a:ext cx="1038225" cy="809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77" name="Text Box 16127"/>
          <p:cNvSpPr txBox="1">
            <a:spLocks noChangeArrowheads="1"/>
          </p:cNvSpPr>
          <p:nvPr/>
        </p:nvSpPr>
        <p:spPr bwMode="auto">
          <a:xfrm>
            <a:off x="8961438" y="1968500"/>
            <a:ext cx="14224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492" tIns="14747" rIns="29492" bIns="14747"/>
          <a:lstStyle/>
          <a:p>
            <a:pPr defTabSz="293688"/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Universit</a:t>
            </a:r>
            <a:r>
              <a:rPr lang="fr-FR" sz="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 Ibn </a:t>
            </a:r>
            <a:r>
              <a:rPr lang="fr-FR" sz="800" b="1" dirty="0" err="1">
                <a:ea typeface="Arial Unicode MS" pitchFamily="34" charset="-128"/>
                <a:cs typeface="Arial Unicode MS" pitchFamily="34" charset="-128"/>
              </a:rPr>
              <a:t>Khaldoun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 Tiaret, Alg</a:t>
            </a:r>
            <a:r>
              <a:rPr lang="fr-FR" sz="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fr-FR" sz="800" b="1" dirty="0">
                <a:ea typeface="Arial Unicode MS" pitchFamily="34" charset="-128"/>
                <a:cs typeface="Arial Unicode MS" pitchFamily="34" charset="-128"/>
              </a:rPr>
              <a:t>rie</a:t>
            </a:r>
          </a:p>
        </p:txBody>
      </p:sp>
      <p:sp>
        <p:nvSpPr>
          <p:cNvPr id="2078" name="Text Box 9027"/>
          <p:cNvSpPr txBox="1">
            <a:spLocks noChangeArrowheads="1"/>
          </p:cNvSpPr>
          <p:nvPr/>
        </p:nvSpPr>
        <p:spPr bwMode="auto">
          <a:xfrm>
            <a:off x="998538" y="379413"/>
            <a:ext cx="92884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492" tIns="14747" rIns="29492" bIns="14747">
            <a:spAutoFit/>
          </a:bodyPr>
          <a:lstStyle/>
          <a:p>
            <a:pPr defTabSz="293688"/>
            <a:r>
              <a:rPr lang="fr-FR" sz="1600" b="1" i="1">
                <a:solidFill>
                  <a:schemeClr val="bg1"/>
                </a:solidFill>
              </a:rPr>
              <a:t>Université Ibnkhaldoun de Tiaret. </a:t>
            </a:r>
            <a:r>
              <a:rPr lang="fr-FR" sz="1400" b="1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Faculté des Sciences et de technologie et Sciences de la matière </a:t>
            </a:r>
            <a:endParaRPr lang="fr-FR" sz="1600" b="1">
              <a:solidFill>
                <a:schemeClr val="bg1"/>
              </a:solidFill>
              <a:ea typeface="SimSun" pitchFamily="2" charset="-122"/>
              <a:cs typeface="Traditional Arabic" pitchFamily="2" charset="-78"/>
            </a:endParaRPr>
          </a:p>
          <a:p>
            <a:pPr defTabSz="293688"/>
            <a:r>
              <a:rPr lang="en-US" sz="1400" b="1">
                <a:solidFill>
                  <a:schemeClr val="bg1"/>
                </a:solidFill>
                <a:ea typeface="SimSun" pitchFamily="2" charset="-122"/>
                <a:cs typeface="Traditional Arabic" pitchFamily="2" charset="-78"/>
              </a:rPr>
              <a:t>Département  Génie Electrique</a:t>
            </a:r>
            <a:r>
              <a:rPr lang="fr-FR" sz="1600" b="1" i="1">
                <a:solidFill>
                  <a:schemeClr val="bg1"/>
                </a:solidFill>
              </a:rPr>
              <a:t> 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4705" name="Rectangle 16273"/>
          <p:cNvSpPr>
            <a:spLocks noChangeArrowheads="1"/>
          </p:cNvSpPr>
          <p:nvPr/>
        </p:nvSpPr>
        <p:spPr bwMode="auto">
          <a:xfrm>
            <a:off x="320675" y="3015951"/>
            <a:ext cx="4737100" cy="31844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  <p:txBody>
          <a:bodyPr wrap="square" lIns="29492" tIns="14747" rIns="29492" bIns="14747" anchor="ctr">
            <a:spAutoFit/>
          </a:bodyPr>
          <a:lstStyle/>
          <a:p>
            <a:pPr algn="just">
              <a:defRPr/>
            </a:pPr>
            <a:endParaRPr lang="fr-FR" sz="800" dirty="0"/>
          </a:p>
          <a:p>
            <a:pPr algn="just" defTabSz="360000">
              <a:spcAft>
                <a:spcPts val="600"/>
              </a:spcAft>
              <a:defRPr/>
            </a:pPr>
            <a:r>
              <a:rPr lang="fr-FR" sz="800" dirty="0"/>
              <a:t>	</a:t>
            </a:r>
            <a:r>
              <a:rPr lang="fr-FR" sz="900" dirty="0"/>
              <a:t>La commande des systèmes électriques occupe une place importante dans le secteur industriel englobant la production, le transport, la distribution, les applications et le contrôle de l’énergie électrique. </a:t>
            </a:r>
            <a:endParaRPr lang="fr-FR" sz="900" dirty="0" smtClean="0"/>
          </a:p>
          <a:p>
            <a:pPr algn="just" defTabSz="360000">
              <a:spcAft>
                <a:spcPts val="600"/>
              </a:spcAft>
              <a:defRPr/>
            </a:pPr>
            <a:r>
              <a:rPr lang="fr-FR" sz="900" dirty="0"/>
              <a:t>	Le programme est inspiré du programme de formation de nos ingénieurs en électrotechnique revus et mis a jours en tenant compte des développements récent et des aspects transversal de la formation. A l’issue de la formation l’étudiant aura en sa possession les s nécessaires pour aborder le domaine de la commande qui est en plein développement</a:t>
            </a:r>
            <a:r>
              <a:rPr lang="fr-FR" sz="900" dirty="0" smtClean="0"/>
              <a:t>.</a:t>
            </a:r>
          </a:p>
          <a:p>
            <a:pPr algn="just" defTabSz="360000">
              <a:spcAft>
                <a:spcPts val="600"/>
              </a:spcAft>
              <a:defRPr/>
            </a:pPr>
            <a:r>
              <a:rPr lang="fr-FR" sz="900" dirty="0"/>
              <a:t>	En s’appuyant sur ses connaissances théoriques et expérimentales acquises durant ces deux années d’étude en « Master Commande des Systèmes Electriques », l’étudiant :</a:t>
            </a:r>
          </a:p>
          <a:p>
            <a:pPr marL="179388" lvl="1" indent="179388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900" b="1" dirty="0"/>
              <a:t>Est capable de comprendre, analyser et synthétiser les problèmes et les phénomènes liés à la commande des systèmes électriques.</a:t>
            </a:r>
          </a:p>
          <a:p>
            <a:pPr marL="179388" lvl="1" indent="179388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900" b="1" dirty="0"/>
              <a:t> Est en mesure d’améliorer, de modifier ou de concevoir un système de commande et d’établir un cahier des charges.</a:t>
            </a:r>
          </a:p>
          <a:p>
            <a:pPr marL="179388" lvl="1" indent="179388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900" b="1" dirty="0"/>
              <a:t>Est a la hauteur de diriger, gérer et optimiser la commande des systèmes électriques d’ordre scientifiques et techniques.</a:t>
            </a:r>
          </a:p>
          <a:p>
            <a:pPr marL="179388" lvl="1" indent="179388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900" b="1" dirty="0"/>
              <a:t>Peut enseigner et former dans son domaine.</a:t>
            </a:r>
          </a:p>
          <a:p>
            <a:pPr marL="179388" lvl="1" indent="179388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900" b="1" dirty="0"/>
              <a:t>Peut effectuer des travaux de recherche en doctorat. </a:t>
            </a:r>
            <a:r>
              <a:rPr lang="en-US" sz="900" b="1" dirty="0"/>
              <a:t> </a:t>
            </a:r>
          </a:p>
        </p:txBody>
      </p:sp>
      <p:sp>
        <p:nvSpPr>
          <p:cNvPr id="2080" name="Text Box 17064"/>
          <p:cNvSpPr txBox="1">
            <a:spLocks noChangeArrowheads="1"/>
          </p:cNvSpPr>
          <p:nvPr/>
        </p:nvSpPr>
        <p:spPr bwMode="auto">
          <a:xfrm>
            <a:off x="5162550" y="2684463"/>
            <a:ext cx="5211763" cy="309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</a:rPr>
              <a:t>Laboratoires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pédagogiques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081" name="Rectangle 18475"/>
          <p:cNvSpPr>
            <a:spLocks noChangeArrowheads="1"/>
          </p:cNvSpPr>
          <p:nvPr/>
        </p:nvSpPr>
        <p:spPr bwMode="auto">
          <a:xfrm>
            <a:off x="0" y="20097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28588" algn="l"/>
            <a:endParaRPr lang="fr-FR" sz="2400">
              <a:latin typeface="Times New Roman" pitchFamily="18" charset="0"/>
            </a:endParaRPr>
          </a:p>
        </p:txBody>
      </p:sp>
      <p:sp>
        <p:nvSpPr>
          <p:cNvPr id="2082" name="Rectangle 1849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3" name="Rectangle 13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4" name="Rectangle 13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5" name="Rectangle 13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6" name="Rectangle 14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087" name="Rectangle 14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8" name="Text Box 17073"/>
          <p:cNvSpPr txBox="1">
            <a:spLocks noChangeArrowheads="1"/>
          </p:cNvSpPr>
          <p:nvPr/>
        </p:nvSpPr>
        <p:spPr bwMode="auto">
          <a:xfrm>
            <a:off x="284163" y="11229975"/>
            <a:ext cx="5967412" cy="341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46800" bIns="46800">
            <a:spAutoFit/>
          </a:bodyPr>
          <a:lstStyle/>
          <a:p>
            <a:pPr>
              <a:defRPr/>
            </a:pPr>
            <a:r>
              <a:rPr lang="en-US" sz="1600" b="1" i="1" dirty="0" err="1">
                <a:solidFill>
                  <a:schemeClr val="bg1"/>
                </a:solidFill>
              </a:rPr>
              <a:t>Unités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d’enseignements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suivi</a:t>
            </a:r>
            <a:r>
              <a:rPr lang="en-US" sz="1600" b="1" i="1" dirty="0" smtClean="0">
                <a:solidFill>
                  <a:schemeClr val="bg1"/>
                </a:solidFill>
              </a:rPr>
              <a:t> d’un </a:t>
            </a:r>
            <a:r>
              <a:rPr lang="en-US" sz="1600" b="1" i="1" dirty="0" err="1" smtClean="0">
                <a:solidFill>
                  <a:schemeClr val="bg1"/>
                </a:solidFill>
              </a:rPr>
              <a:t>mémoire</a:t>
            </a:r>
            <a:r>
              <a:rPr lang="en-US" sz="1600" b="1" i="1" dirty="0" smtClean="0">
                <a:solidFill>
                  <a:schemeClr val="bg1"/>
                </a:solidFill>
              </a:rPr>
              <a:t> de Master</a:t>
            </a:r>
            <a:endParaRPr lang="fr-FR" sz="1600" b="1" i="1" cap="small" dirty="0">
              <a:solidFill>
                <a:schemeClr val="bg1"/>
              </a:solidFill>
            </a:endParaRPr>
          </a:p>
        </p:txBody>
      </p:sp>
      <p:sp>
        <p:nvSpPr>
          <p:cNvPr id="2089" name="Text Box 17064"/>
          <p:cNvSpPr txBox="1">
            <a:spLocks noChangeArrowheads="1"/>
          </p:cNvSpPr>
          <p:nvPr/>
        </p:nvSpPr>
        <p:spPr bwMode="auto">
          <a:xfrm>
            <a:off x="325438" y="2689225"/>
            <a:ext cx="4754562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Objectifs</a:t>
            </a:r>
            <a:r>
              <a:rPr lang="fr-FR" sz="1400" b="1" i="1" dirty="0"/>
              <a:t> </a:t>
            </a:r>
            <a:r>
              <a:rPr lang="fr-FR" sz="1400" i="1" dirty="0">
                <a:solidFill>
                  <a:schemeClr val="bg1"/>
                </a:solidFill>
              </a:rPr>
              <a:t>de</a:t>
            </a:r>
            <a:r>
              <a:rPr lang="fr-FR" sz="1400" b="1" i="1" dirty="0"/>
              <a:t> </a:t>
            </a:r>
            <a:r>
              <a:rPr lang="fr-FR" sz="1400" i="1" dirty="0">
                <a:solidFill>
                  <a:schemeClr val="bg1"/>
                </a:solidFill>
              </a:rPr>
              <a:t>la</a:t>
            </a:r>
            <a:r>
              <a:rPr lang="fr-FR" sz="1400" b="1" i="1" dirty="0"/>
              <a:t> </a:t>
            </a:r>
            <a:r>
              <a:rPr lang="fr-FR" sz="1400" i="1" dirty="0">
                <a:solidFill>
                  <a:schemeClr val="bg1"/>
                </a:solidFill>
              </a:rPr>
              <a:t>formation </a:t>
            </a:r>
          </a:p>
        </p:txBody>
      </p:sp>
      <p:graphicFrame>
        <p:nvGraphicFramePr>
          <p:cNvPr id="117" name="Tableau 116"/>
          <p:cNvGraphicFramePr>
            <a:graphicFrameLocks noGrp="1"/>
          </p:cNvGraphicFramePr>
          <p:nvPr/>
        </p:nvGraphicFramePr>
        <p:xfrm>
          <a:off x="1790700" y="1122363"/>
          <a:ext cx="7128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11"/>
                <a:gridCol w="2376311"/>
                <a:gridCol w="237631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Domaine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Filière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err="1">
                          <a:latin typeface="Arial"/>
                          <a:ea typeface="SimSun"/>
                          <a:cs typeface="Traditional Arabic"/>
                        </a:rPr>
                        <a:t>Spécialité</a:t>
                      </a:r>
                      <a:endParaRPr lang="fr-FR" sz="1800" b="1" i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Sciences </a:t>
                      </a:r>
                      <a:r>
                        <a:rPr lang="en-US" sz="1100" b="1" dirty="0">
                          <a:latin typeface="Arial"/>
                          <a:ea typeface="SimSun"/>
                          <a:cs typeface="Traditional Arabic"/>
                        </a:rPr>
                        <a:t>et Techniques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latin typeface="Arial"/>
                          <a:ea typeface="SimSun"/>
                          <a:cs typeface="Traditional Arabic"/>
                        </a:rPr>
                        <a:t>Génie</a:t>
                      </a: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 </a:t>
                      </a:r>
                      <a:r>
                        <a:rPr lang="en-US" sz="1100" b="1" dirty="0" err="1">
                          <a:latin typeface="Arial"/>
                          <a:ea typeface="SimSun"/>
                          <a:cs typeface="Traditional Arabic"/>
                        </a:rPr>
                        <a:t>Electrique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Master :</a:t>
                      </a:r>
                      <a:r>
                        <a:rPr lang="en-US" sz="1100" b="1" dirty="0" err="1" smtClean="0">
                          <a:latin typeface="Arial"/>
                          <a:ea typeface="SimSun"/>
                          <a:cs typeface="Traditional Arabic"/>
                        </a:rPr>
                        <a:t>Commande</a:t>
                      </a:r>
                      <a:r>
                        <a:rPr lang="en-US" sz="1100" b="1" dirty="0" smtClean="0">
                          <a:latin typeface="Arial"/>
                          <a:ea typeface="SimSun"/>
                          <a:cs typeface="Traditional Arabic"/>
                        </a:rPr>
                        <a:t> </a:t>
                      </a:r>
                      <a:r>
                        <a:rPr lang="en-US" sz="1100" b="1" dirty="0">
                          <a:latin typeface="Arial"/>
                          <a:ea typeface="SimSun"/>
                          <a:cs typeface="Traditional Arabic"/>
                        </a:rPr>
                        <a:t>des </a:t>
                      </a:r>
                      <a:r>
                        <a:rPr lang="en-US" sz="1100" b="1" dirty="0" err="1">
                          <a:latin typeface="Arial"/>
                          <a:ea typeface="SimSun"/>
                          <a:cs typeface="Traditional Arabic"/>
                        </a:rPr>
                        <a:t>systèmes</a:t>
                      </a:r>
                      <a:r>
                        <a:rPr lang="en-US" sz="1100" b="1" dirty="0">
                          <a:latin typeface="Arial"/>
                          <a:ea typeface="SimSun"/>
                          <a:cs typeface="Traditional Arabic"/>
                        </a:rPr>
                        <a:t> </a:t>
                      </a:r>
                      <a:r>
                        <a:rPr lang="en-US" sz="1100" b="1" dirty="0" err="1">
                          <a:latin typeface="Arial"/>
                          <a:ea typeface="SimSun"/>
                          <a:cs typeface="Traditional Arabic"/>
                        </a:rPr>
                        <a:t>électriques</a:t>
                      </a:r>
                      <a:endParaRPr lang="fr-FR" sz="1400" b="1" dirty="0">
                        <a:latin typeface="Century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BELFEDAL Cheikh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SAHLI Belgacem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Responsable: Mr MIHOUB </a:t>
                      </a:r>
                      <a:r>
                        <a:rPr lang="fr-FR" sz="1200" b="1" dirty="0" err="1" smtClean="0">
                          <a:latin typeface="Arial Narrow" pitchFamily="34" charset="0"/>
                          <a:ea typeface="SimSun"/>
                          <a:cs typeface="Traditional Arabic"/>
                        </a:rPr>
                        <a:t>Youcef</a:t>
                      </a:r>
                      <a:endParaRPr lang="fr-FR" sz="1200" b="1" dirty="0">
                        <a:latin typeface="Arial Narrow" pitchFamily="34" charset="0"/>
                        <a:ea typeface="SimSu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15" name="ZoneTexte 118"/>
          <p:cNvSpPr txBox="1">
            <a:spLocks noChangeArrowheads="1"/>
          </p:cNvSpPr>
          <p:nvPr/>
        </p:nvSpPr>
        <p:spPr bwMode="auto">
          <a:xfrm>
            <a:off x="386742" y="8025521"/>
            <a:ext cx="4597400" cy="313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58775">
              <a:spcBef>
                <a:spcPts val="1800"/>
              </a:spcBef>
              <a:spcAft>
                <a:spcPts val="600"/>
              </a:spcAft>
              <a:defRPr/>
            </a:pPr>
            <a:r>
              <a:rPr lang="fr-FR" sz="900" dirty="0"/>
              <a:t>	</a:t>
            </a:r>
            <a:r>
              <a:rPr lang="fr-FR" sz="800" dirty="0" smtClean="0"/>
              <a:t>Les </a:t>
            </a:r>
            <a:r>
              <a:rPr lang="fr-FR" sz="800" dirty="0"/>
              <a:t>titulaires d’une Licence en Génie Électrique, Electrotechnique et Informatique Industrielle, Automatique,  ou d’un diplôme équivalent peuvent accéder à cette formation.</a:t>
            </a:r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	La sélection des candidats est faite par un jury d’admission dans la limite des places disponibles.</a:t>
            </a:r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 	Les étudiants qui peuvent postuler à l’accès à ce Master de recherche sont selon les cas suivants :</a:t>
            </a:r>
          </a:p>
          <a:p>
            <a:pPr indent="177800" algn="just" defTabSz="358775">
              <a:spcAft>
                <a:spcPts val="600"/>
              </a:spcAft>
              <a:defRPr/>
            </a:pPr>
            <a:r>
              <a:rPr lang="fr-FR" sz="900" b="1" dirty="0"/>
              <a:t>Etudiants détenteurs de la Licence Académique </a:t>
            </a:r>
            <a:endParaRPr lang="fr-FR" sz="1000" b="1" dirty="0"/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Cette catégorie d’étudiants doit pouvoir accéder au cycle Master, après étude de dossier et selon les capacités d’accueil du département</a:t>
            </a:r>
            <a:endParaRPr lang="fr-FR" sz="900" dirty="0"/>
          </a:p>
          <a:p>
            <a:pPr indent="177800" algn="just" defTabSz="358775">
              <a:spcAft>
                <a:spcPts val="600"/>
              </a:spcAft>
              <a:defRPr/>
            </a:pPr>
            <a:r>
              <a:rPr lang="fr-FR" sz="900" b="1" dirty="0"/>
              <a:t>Etudiants détenteurs de la Licence Professionnelle </a:t>
            </a:r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La poursuite d’étude est possible pour les détenteurs de la Licence Professionnelle Toutefois, l’équipe de formation du Master peut émettre un avis sur des compléments nécessaires en enseignements pré requis.</a:t>
            </a:r>
            <a:endParaRPr lang="fr-FR" sz="900" dirty="0"/>
          </a:p>
          <a:p>
            <a:pPr indent="177800" algn="just" defTabSz="358775">
              <a:spcAft>
                <a:spcPts val="600"/>
              </a:spcAft>
              <a:defRPr/>
            </a:pPr>
            <a:r>
              <a:rPr lang="fr-FR" sz="800" dirty="0"/>
              <a:t> </a:t>
            </a:r>
            <a:r>
              <a:rPr lang="fr-FR" sz="900" b="1" dirty="0"/>
              <a:t>Etudiants détenteurs de diplômes reconnus équivalents à la Licence LMD </a:t>
            </a:r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L’accès peut être autorisé après étude de dossier par l’équipe de formation. </a:t>
            </a:r>
            <a:endParaRPr lang="fr-FR" sz="900" dirty="0"/>
          </a:p>
          <a:p>
            <a:pPr indent="177800" algn="just" defTabSz="358775">
              <a:spcAft>
                <a:spcPts val="600"/>
              </a:spcAft>
              <a:defRPr/>
            </a:pPr>
            <a:r>
              <a:rPr lang="fr-FR" sz="900" b="1" dirty="0"/>
              <a:t>Retour aux études après une expérience professionnelle </a:t>
            </a:r>
          </a:p>
          <a:p>
            <a:pPr algn="just" defTabSz="358775">
              <a:spcAft>
                <a:spcPts val="600"/>
              </a:spcAft>
              <a:defRPr/>
            </a:pPr>
            <a:r>
              <a:rPr lang="fr-FR" sz="800" dirty="0"/>
              <a:t>L’accès peut être autorisé après étude de dossier par l’équipe de formation qui peut procéder à la validation des acquis de l’expérience.</a:t>
            </a:r>
            <a:endParaRPr lang="fr-FR" sz="1200" dirty="0"/>
          </a:p>
        </p:txBody>
      </p:sp>
      <p:graphicFrame>
        <p:nvGraphicFramePr>
          <p:cNvPr id="126" name="Tableau 125"/>
          <p:cNvGraphicFramePr>
            <a:graphicFrameLocks noGrp="1"/>
          </p:cNvGraphicFramePr>
          <p:nvPr/>
        </p:nvGraphicFramePr>
        <p:xfrm>
          <a:off x="4360863" y="11672888"/>
          <a:ext cx="1821647" cy="323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47"/>
              </a:tblGrid>
              <a:tr h="280696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Semestre 3</a:t>
                      </a:r>
                    </a:p>
                  </a:txBody>
                  <a:tcPr anchor="ctr"/>
                </a:tc>
              </a:tr>
              <a:tr h="233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3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Electronique de puissance Avancée</a:t>
                      </a:r>
                    </a:p>
                  </a:txBody>
                  <a:tcPr marL="33775" marR="33775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Identification, modélisation et simulation des systèmes de commande</a:t>
                      </a:r>
                    </a:p>
                  </a:txBody>
                  <a:tcPr marL="33775" marR="33775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méthodologie</a:t>
                      </a:r>
                    </a:p>
                  </a:txBody>
                  <a:tcPr anchor="ctr"/>
                </a:tc>
              </a:tr>
              <a:tr h="19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Commande Electrique II</a:t>
                      </a:r>
                    </a:p>
                  </a:txBody>
                  <a:tcPr marL="33775" marR="337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7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Technique de commandes avancées</a:t>
                      </a:r>
                    </a:p>
                  </a:txBody>
                  <a:tcPr marL="33775" marR="337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7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Recherche Bibliographique préparatoire au projet du S4</a:t>
                      </a:r>
                      <a:endParaRPr lang="fr-F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3775" marR="3377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6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0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La rédaction scientifique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6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transversales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Sécurité industrielle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360363" y="11679238"/>
          <a:ext cx="1795669" cy="315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69"/>
              </a:tblGrid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Semestre 1</a:t>
                      </a:r>
                    </a:p>
                  </a:txBody>
                  <a:tcPr/>
                </a:tc>
              </a:tr>
              <a:tr h="251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 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Actionneur  électromagnétiques I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Asservissement et Régulation I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Electronique de Puissance I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51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smtClean="0">
                          <a:latin typeface="Arial" pitchFamily="34" charset="0"/>
                          <a:cs typeface="Arial" pitchFamily="34" charset="0"/>
                        </a:rPr>
                        <a:t>UE méthodologie</a:t>
                      </a:r>
                      <a:endParaRPr lang="fr-FR" sz="900" b="0" dirty="0" smtClean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/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Système à Microprocesseurs 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 informatique 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Schémas et appareillage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Traitement du signal et analyse de fourrier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transversales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7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Anglais technique</a:t>
                      </a:r>
                      <a:endParaRPr lang="fr-FR" sz="900" dirty="0" smtClean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Rectangle 17676"/>
          <p:cNvSpPr>
            <a:spLocks noChangeArrowheads="1"/>
          </p:cNvSpPr>
          <p:nvPr/>
        </p:nvSpPr>
        <p:spPr bwMode="auto">
          <a:xfrm>
            <a:off x="2270125" y="11601450"/>
            <a:ext cx="1984375" cy="3367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29492" tIns="0" rIns="29492" bIns="0" anchor="ctr"/>
          <a:lstStyle/>
          <a:p>
            <a:pPr indent="42863" defTabSz="293688">
              <a:defRPr/>
            </a:pPr>
            <a:endParaRPr lang="fr-FR" sz="1100">
              <a:cs typeface="Arial" charset="0"/>
            </a:endParaRPr>
          </a:p>
        </p:txBody>
      </p:sp>
      <p:graphicFrame>
        <p:nvGraphicFramePr>
          <p:cNvPr id="58" name="Tableau 57"/>
          <p:cNvGraphicFramePr>
            <a:graphicFrameLocks noGrp="1"/>
          </p:cNvGraphicFramePr>
          <p:nvPr/>
        </p:nvGraphicFramePr>
        <p:xfrm>
          <a:off x="2354263" y="11674475"/>
          <a:ext cx="1820701" cy="317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01"/>
              </a:tblGrid>
              <a:tr h="261636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Semestre 2</a:t>
                      </a:r>
                    </a:p>
                  </a:txBody>
                  <a:tcPr anchor="ctr"/>
                </a:tc>
              </a:tr>
              <a:tr h="218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fondamentales</a:t>
                      </a:r>
                      <a:endParaRPr lang="fr-FR" sz="9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7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Actionneur  électromagnétiques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II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Asservissement et Régulation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II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Electronique de Puissance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II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18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méthodologie</a:t>
                      </a:r>
                    </a:p>
                  </a:txBody>
                  <a:tcPr anchor="ctr"/>
                </a:tc>
              </a:tr>
              <a:tr h="189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Commande Electrique I 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Analyse des réseaux électriques par ordinateur 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Traitement du signal et analyse de fourrier</a:t>
                      </a:r>
                      <a:endParaRPr lang="fr-FR" sz="900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UE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découverte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Analyse et gestion de projet 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7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Matériaux en Génie Electrique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3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UE transversales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Production, Transport et distribution de l'énergie électrique</a:t>
                      </a:r>
                    </a:p>
                  </a:txBody>
                  <a:tcPr marL="33844" marR="3384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Text Box 17072"/>
          <p:cNvSpPr txBox="1">
            <a:spLocks noChangeArrowheads="1"/>
          </p:cNvSpPr>
          <p:nvPr/>
        </p:nvSpPr>
        <p:spPr bwMode="auto">
          <a:xfrm>
            <a:off x="5156200" y="9496425"/>
            <a:ext cx="3073400" cy="1665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700" dirty="0" smtClean="0"/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 smtClean="0"/>
              <a:t>Bibliothèque </a:t>
            </a:r>
            <a:r>
              <a:rPr lang="fr-FR" sz="800" dirty="0"/>
              <a:t>Centrale de l’Université,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Nombre de titre dans la spécialité : plus de 1000,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Périodiques : Technique de l’ingénieur+Revue Générale d’électricité,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Bibliothèque du département  Nombre de titre dans la spécialité : plus de 500,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Documentation en ligne :Technique de l’ingénieur, Sciences Directs, EBESCHO </a:t>
            </a:r>
            <a:r>
              <a:rPr lang="fr-FR" sz="800" dirty="0" err="1"/>
              <a:t>Academic</a:t>
            </a:r>
            <a:r>
              <a:rPr lang="fr-FR" sz="800" dirty="0"/>
              <a:t>.</a:t>
            </a:r>
          </a:p>
          <a:p>
            <a:pPr algn="l">
              <a:defRPr/>
            </a:pPr>
            <a:r>
              <a:rPr lang="fr-FR" sz="800" dirty="0"/>
              <a:t> </a:t>
            </a:r>
            <a:endParaRPr lang="fr-FR" sz="700" dirty="0"/>
          </a:p>
          <a:p>
            <a:pPr>
              <a:defRPr/>
            </a:pPr>
            <a:endParaRPr lang="fr-FR" sz="1200" dirty="0"/>
          </a:p>
        </p:txBody>
      </p:sp>
      <p:sp>
        <p:nvSpPr>
          <p:cNvPr id="64" name="Text Box 17155"/>
          <p:cNvSpPr txBox="1">
            <a:spLocks noChangeArrowheads="1"/>
          </p:cNvSpPr>
          <p:nvPr/>
        </p:nvSpPr>
        <p:spPr bwMode="auto">
          <a:xfrm>
            <a:off x="6319838" y="11723688"/>
            <a:ext cx="4037012" cy="387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tx1"/>
                </a:solidFill>
                <a:latin typeface="Arial Narrow" pitchFamily="34" charset="0"/>
              </a:rPr>
              <a:t>Laboratoire de Génie Energétique et Génie Informatique</a:t>
            </a:r>
            <a:r>
              <a:rPr lang="fr-FR" sz="800" b="1" i="1" dirty="0">
                <a:solidFill>
                  <a:schemeClr val="tx1"/>
                </a:solidFill>
                <a:latin typeface="Arial Narrow" pitchFamily="34" charset="0"/>
              </a:rPr>
              <a:t> .</a:t>
            </a:r>
            <a:r>
              <a:rPr lang="fr-FR" sz="7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dirty="0">
                <a:solidFill>
                  <a:schemeClr val="tx1"/>
                </a:solidFill>
                <a:latin typeface="Arial Narrow" pitchFamily="34" charset="0"/>
              </a:rPr>
              <a:t>Mr</a:t>
            </a:r>
            <a:r>
              <a:rPr lang="fr-FR" sz="1000" b="1" dirty="0">
                <a:solidFill>
                  <a:schemeClr val="tx1"/>
                </a:solidFill>
                <a:latin typeface="Arial Narrow" pitchFamily="34" charset="0"/>
              </a:rPr>
              <a:t> T. ALLAOUI</a:t>
            </a:r>
            <a:endParaRPr lang="fr-FR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04" name="Text Box 17073"/>
          <p:cNvSpPr txBox="1">
            <a:spLocks noChangeArrowheads="1"/>
          </p:cNvSpPr>
          <p:nvPr/>
        </p:nvSpPr>
        <p:spPr bwMode="auto">
          <a:xfrm>
            <a:off x="6315075" y="11239558"/>
            <a:ext cx="4040188" cy="4333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46800" bIns="4680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Laboratoires  de recherche de soutien à la formation proposée 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/>
        </p:nvGraphicFramePr>
        <p:xfrm>
          <a:off x="6315075" y="12142788"/>
          <a:ext cx="4051438" cy="121612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52863"/>
                <a:gridCol w="3498575"/>
              </a:tblGrid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1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Conversion de l’'énergie éolienne et solaire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2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Modélisation et Observation en vue de des Machines électriques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3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Systèmes de Réglage en Electronique de Puissance pour les applications en Conversion des Energies Renouvelables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Arial Narrow" pitchFamily="34" charset="0"/>
                        </a:rPr>
                        <a:t>Equipe 4</a:t>
                      </a:r>
                      <a:endParaRPr lang="fr-FR" sz="900" b="1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Stabilité Et Conduite des Réseaux Electriques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5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Arial" pitchFamily="34" charset="0"/>
                          <a:cs typeface="Arial" pitchFamily="34" charset="0"/>
                        </a:rPr>
                        <a:t>Optimisation des Systèmes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6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Arial" pitchFamily="34" charset="0"/>
                          <a:cs typeface="Arial" pitchFamily="34" charset="0"/>
                        </a:rPr>
                        <a:t>Analyse Mathématiques et Applications</a:t>
                      </a:r>
                      <a:endParaRPr lang="fr-FR" sz="9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Text Box 17155"/>
          <p:cNvSpPr txBox="1">
            <a:spLocks noChangeArrowheads="1"/>
          </p:cNvSpPr>
          <p:nvPr/>
        </p:nvSpPr>
        <p:spPr bwMode="auto">
          <a:xfrm>
            <a:off x="6323013" y="13398500"/>
            <a:ext cx="4051300" cy="3857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46800" bIns="468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tx1"/>
                </a:solidFill>
                <a:latin typeface="Arial Narrow" pitchFamily="34" charset="0"/>
              </a:rPr>
              <a:t>Laboratoire de Génie Electrique et de Plasma </a:t>
            </a:r>
            <a:r>
              <a:rPr lang="fr-FR" sz="7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chemeClr val="tx1"/>
                </a:solidFill>
                <a:latin typeface="Arial Narrow" pitchFamily="34" charset="0"/>
              </a:rPr>
              <a:t>Mr Y. MESLEM</a:t>
            </a:r>
            <a:endParaRPr lang="fr-FR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71" name="Tableau 70"/>
          <p:cNvGraphicFramePr>
            <a:graphicFrameLocks noGrp="1"/>
          </p:cNvGraphicFramePr>
          <p:nvPr/>
        </p:nvGraphicFramePr>
        <p:xfrm>
          <a:off x="6324600" y="13812838"/>
          <a:ext cx="4061791" cy="111503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0030"/>
                <a:gridCol w="3401761"/>
              </a:tblGrid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1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Commande des systèmes électronique en particulier </a:t>
                      </a:r>
                      <a:endParaRPr lang="fr-FR" sz="900" b="0" u="non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électro énergétique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2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 E M compatibilité électromagnétique.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3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Haute tension et décharge électrique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Arial Narrow" pitchFamily="34" charset="0"/>
                        </a:rPr>
                        <a:t>Equipe 4</a:t>
                      </a:r>
                      <a:endParaRPr lang="fr-FR" sz="900" b="1" dirty="0">
                        <a:latin typeface="Arial Narrow" pitchFamily="34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900" b="0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Système photovoltaïque interconnecté en réseau de transport d’énergie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46" name="Picture 162" descr="spic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1168400"/>
            <a:ext cx="950912" cy="1090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47" name="Image 2" descr="TP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4014" y="3333044"/>
            <a:ext cx="245425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8" name="Image 1" descr="photos_labo 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5548" y="5289375"/>
            <a:ext cx="2444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9" name="Image 8" descr="photos_labo 1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7907" y="7201429"/>
            <a:ext cx="246738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0" name="ZoneTexte 67"/>
          <p:cNvSpPr txBox="1">
            <a:spLocks noChangeArrowheads="1"/>
          </p:cNvSpPr>
          <p:nvPr/>
        </p:nvSpPr>
        <p:spPr bwMode="auto">
          <a:xfrm>
            <a:off x="5287963" y="3121025"/>
            <a:ext cx="4959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2" name="Rectangle 144"/>
          <p:cNvSpPr>
            <a:spLocks noChangeArrowheads="1"/>
          </p:cNvSpPr>
          <p:nvPr/>
        </p:nvSpPr>
        <p:spPr bwMode="auto">
          <a:xfrm>
            <a:off x="5119511" y="3322108"/>
            <a:ext cx="26828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fr-FR" sz="800" b="1" u="sng" dirty="0"/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D'</a:t>
            </a:r>
            <a:r>
              <a:rPr lang="fr-FR" sz="800" b="1" dirty="0">
                <a:latin typeface="Arial Narrow" pitchFamily="34" charset="0"/>
              </a:rPr>
              <a:t>ASSERVISSEMENT ET AUTOMATISME,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COMMNDE ELECTRIQUE,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MACHINES ELECTRIQUES</a:t>
            </a:r>
            <a:r>
              <a:rPr lang="fr-FR" sz="800" dirty="0">
                <a:latin typeface="Arial Narrow" pitchFamily="34" charset="0"/>
              </a:rPr>
              <a:t>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</a:t>
            </a:r>
            <a:r>
              <a:rPr lang="fr-FR" sz="800" b="1" dirty="0">
                <a:latin typeface="Arial Narrow" pitchFamily="34" charset="0"/>
              </a:rPr>
              <a:t>’ELECTRONIQUE DE PUISSANCE</a:t>
            </a:r>
            <a:r>
              <a:rPr lang="fr-FR" sz="800" dirty="0">
                <a:latin typeface="Arial Narrow" pitchFamily="34" charset="0"/>
              </a:rPr>
              <a:t>, 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MESURES PHYSIQUES</a:t>
            </a:r>
            <a:r>
              <a:rPr lang="fr-FR" sz="800" dirty="0">
                <a:latin typeface="Arial Narrow" pitchFamily="34" charset="0"/>
              </a:rPr>
              <a:t>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MESURES ELECTRIQUES</a:t>
            </a:r>
            <a:r>
              <a:rPr lang="fr-FR" sz="800" dirty="0">
                <a:latin typeface="Arial Narrow" pitchFamily="34" charset="0"/>
              </a:rPr>
              <a:t>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RESEAUX ELECTRIQUES,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>
                <a:latin typeface="Arial Narrow" pitchFamily="34" charset="0"/>
              </a:rPr>
              <a:t>LABORATOIRE DE</a:t>
            </a:r>
            <a:r>
              <a:rPr lang="fr-FR" sz="800" b="1" dirty="0">
                <a:latin typeface="Arial Narrow" pitchFamily="34" charset="0"/>
              </a:rPr>
              <a:t> DISPOSITIFS DE PROTECTION</a:t>
            </a:r>
            <a:r>
              <a:rPr lang="fr-FR" sz="800" dirty="0">
                <a:latin typeface="Arial Narrow" pitchFamily="34" charset="0"/>
              </a:rPr>
              <a:t>.</a:t>
            </a:r>
          </a:p>
        </p:txBody>
      </p:sp>
      <p:sp>
        <p:nvSpPr>
          <p:cNvPr id="2252" name="Text Box 17155"/>
          <p:cNvSpPr txBox="1">
            <a:spLocks noChangeArrowheads="1"/>
          </p:cNvSpPr>
          <p:nvPr/>
        </p:nvSpPr>
        <p:spPr bwMode="auto">
          <a:xfrm>
            <a:off x="8288594" y="9164637"/>
            <a:ext cx="2077415" cy="2791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46800" bIns="4680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fr-FR" sz="1200" b="1" i="1" dirty="0">
                <a:solidFill>
                  <a:schemeClr val="bg1"/>
                </a:solidFill>
              </a:rPr>
              <a:t>Moyens </a:t>
            </a:r>
            <a:r>
              <a:rPr lang="fr-FR" sz="1200" b="1" i="1" dirty="0" smtClean="0">
                <a:solidFill>
                  <a:schemeClr val="bg1"/>
                </a:solidFill>
              </a:rPr>
              <a:t>informatiques 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74" name="Text Box 17072"/>
          <p:cNvSpPr txBox="1">
            <a:spLocks noChangeArrowheads="1"/>
          </p:cNvSpPr>
          <p:nvPr/>
        </p:nvSpPr>
        <p:spPr bwMode="auto">
          <a:xfrm>
            <a:off x="8286749" y="9497521"/>
            <a:ext cx="2062405" cy="1660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700" dirty="0" smtClean="0"/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 smtClean="0"/>
              <a:t>Salle </a:t>
            </a:r>
            <a:r>
              <a:rPr lang="fr-FR" sz="800" dirty="0"/>
              <a:t>de </a:t>
            </a:r>
            <a:r>
              <a:rPr lang="fr-FR" sz="800" dirty="0" err="1"/>
              <a:t>visio-conférence</a:t>
            </a:r>
            <a:r>
              <a:rPr lang="fr-FR" sz="800" dirty="0"/>
              <a:t> : 24 places,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 Centre de calcul du département, deux salles,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 Calculateur vectoriel IBM p5 : 50 postes connectés,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FR" sz="800" dirty="0"/>
              <a:t> Salle de navigation internet : 120 postes.</a:t>
            </a:r>
          </a:p>
          <a:p>
            <a:pPr algn="l">
              <a:defRPr/>
            </a:pPr>
            <a:r>
              <a:rPr lang="fr-FR" sz="800" dirty="0"/>
              <a:t> </a:t>
            </a:r>
          </a:p>
          <a:p>
            <a:pPr indent="179388" algn="l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800" dirty="0"/>
          </a:p>
          <a:p>
            <a:pPr algn="l">
              <a:defRPr/>
            </a:pPr>
            <a:r>
              <a:rPr lang="fr-FR" sz="700" dirty="0"/>
              <a:t> </a:t>
            </a:r>
          </a:p>
          <a:p>
            <a:pPr>
              <a:defRPr/>
            </a:pPr>
            <a:endParaRPr lang="fr-FR" sz="1200" dirty="0"/>
          </a:p>
        </p:txBody>
      </p:sp>
      <p:pic>
        <p:nvPicPr>
          <p:cNvPr id="62" name="Image 61" descr="photos_labo 13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3201" y="7202309"/>
            <a:ext cx="246097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Image 64" descr="photos_labo 12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28562" y="5274344"/>
            <a:ext cx="246690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Flèche droite 65"/>
          <p:cNvSpPr/>
          <p:nvPr/>
        </p:nvSpPr>
        <p:spPr bwMode="auto">
          <a:xfrm>
            <a:off x="437339" y="9581947"/>
            <a:ext cx="214009" cy="1167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293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Flèche droite 66"/>
          <p:cNvSpPr/>
          <p:nvPr/>
        </p:nvSpPr>
        <p:spPr bwMode="auto">
          <a:xfrm>
            <a:off x="443621" y="10244036"/>
            <a:ext cx="214009" cy="1167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293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Flèche droite 67"/>
          <p:cNvSpPr/>
          <p:nvPr/>
        </p:nvSpPr>
        <p:spPr bwMode="auto">
          <a:xfrm>
            <a:off x="447675" y="10653531"/>
            <a:ext cx="214009" cy="1167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293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Flèche droite 72"/>
          <p:cNvSpPr/>
          <p:nvPr/>
        </p:nvSpPr>
        <p:spPr bwMode="auto">
          <a:xfrm>
            <a:off x="402741" y="9058969"/>
            <a:ext cx="214009" cy="1167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293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0" cstate="print"/>
          <a:srcRect t="27273"/>
          <a:stretch>
            <a:fillRect/>
          </a:stretch>
        </p:blipFill>
        <p:spPr bwMode="auto">
          <a:xfrm>
            <a:off x="3914775" y="6454143"/>
            <a:ext cx="1057275" cy="89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6" name="Picture 18484"/>
          <p:cNvPicPr>
            <a:picLocks noChangeAspect="1" noChangeArrowheads="1"/>
          </p:cNvPicPr>
          <p:nvPr/>
        </p:nvPicPr>
        <p:blipFill>
          <a:blip r:embed="rId11" cstate="print"/>
          <a:srcRect t="8089"/>
          <a:stretch>
            <a:fillRect/>
          </a:stretch>
        </p:blipFill>
        <p:spPr bwMode="auto">
          <a:xfrm>
            <a:off x="1543049" y="6270922"/>
            <a:ext cx="2362201" cy="11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18483"/>
          <p:cNvPicPr>
            <a:picLocks noChangeAspect="1" noChangeArrowheads="1"/>
          </p:cNvPicPr>
          <p:nvPr/>
        </p:nvPicPr>
        <p:blipFill>
          <a:blip r:embed="rId12" cstate="print"/>
          <a:srcRect t="15385"/>
          <a:stretch>
            <a:fillRect/>
          </a:stretch>
        </p:blipFill>
        <p:spPr bwMode="auto">
          <a:xfrm>
            <a:off x="583007" y="6305550"/>
            <a:ext cx="816947" cy="11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93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93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8048</TotalTime>
  <Words>359</Words>
  <Application>Microsoft Office PowerPoint</Application>
  <PresentationFormat>Personnalisé</PresentationFormat>
  <Paragraphs>133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Nouvelle présentation</vt:lpstr>
      <vt:lpstr>Diapositive 1</vt:lpstr>
    </vt:vector>
  </TitlesOfParts>
  <Company>L2EP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L2EP</dc:creator>
  <cp:lastModifiedBy>hassaine</cp:lastModifiedBy>
  <cp:revision>345</cp:revision>
  <cp:lastPrinted>2001-09-27T08:02:15Z</cp:lastPrinted>
  <dcterms:created xsi:type="dcterms:W3CDTF">2000-07-17T08:52:20Z</dcterms:created>
  <dcterms:modified xsi:type="dcterms:W3CDTF">2013-02-17T09:35:03Z</dcterms:modified>
</cp:coreProperties>
</file>