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693400" cy="15122525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CC"/>
    <a:srgbClr val="FF9900"/>
    <a:srgbClr val="FFCC99"/>
    <a:srgbClr val="66CCFF"/>
    <a:srgbClr val="FFFF00"/>
    <a:srgbClr val="33CCFF"/>
    <a:srgbClr val="333399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24" y="6480"/>
      </p:cViewPr>
      <p:guideLst>
        <p:guide orient="horz" pos="4763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266" y="-7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024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42488"/>
            <a:ext cx="31035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9742488"/>
            <a:ext cx="30241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49C7A25-3ECE-4B5B-9361-C2411C05B30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6" tIns="47594" rIns="95186" bIns="47594" numCol="1" anchor="t" anchorCtr="0" compatLnSpc="1">
            <a:prstTxWarp prst="textNoShape">
              <a:avLst/>
            </a:prstTxWarp>
          </a:bodyPr>
          <a:lstStyle>
            <a:lvl1pPr algn="l" defTabSz="9525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6" tIns="47594" rIns="95186" bIns="47594" numCol="1" anchor="t" anchorCtr="0" compatLnSpc="1">
            <a:prstTxWarp prst="textNoShape">
              <a:avLst/>
            </a:prstTxWarp>
          </a:bodyPr>
          <a:lstStyle>
            <a:lvl1pPr algn="r" defTabSz="9525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3925" y="769938"/>
            <a:ext cx="271145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6" tIns="47594" rIns="95186" bIns="47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6" tIns="47594" rIns="95186" bIns="47594" numCol="1" anchor="b" anchorCtr="0" compatLnSpc="1">
            <a:prstTxWarp prst="textNoShape">
              <a:avLst/>
            </a:prstTxWarp>
          </a:bodyPr>
          <a:lstStyle>
            <a:lvl1pPr algn="l" defTabSz="9525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6" tIns="47594" rIns="95186" bIns="47594" numCol="1" anchor="b" anchorCtr="0" compatLnSpc="1">
            <a:prstTxWarp prst="textNoShape">
              <a:avLst/>
            </a:prstTxWarp>
          </a:bodyPr>
          <a:lstStyle>
            <a:lvl1pPr algn="r" defTabSz="9525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30C65CC-D0F4-4C8F-85E4-D73F1FCD41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52E6E-0BD2-492D-AC89-D228778C0C0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4697413"/>
            <a:ext cx="9090025" cy="32416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8569325"/>
            <a:ext cx="7486650" cy="3863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1083-C760-42B2-822A-23E70601CE9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30822-3259-49E7-8BCC-BA127A601E4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20000" y="1344613"/>
            <a:ext cx="2271713" cy="120983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01688" y="1344613"/>
            <a:ext cx="6665912" cy="120983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D093-B5CB-4962-A703-7A0FC218BF4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88F8-8819-4F89-B4AC-28BAA2C1D0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9717088"/>
            <a:ext cx="9090025" cy="3003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6410325"/>
            <a:ext cx="9090025" cy="33067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6CDE-2BEF-42F4-A91C-BAC2FB804A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01688" y="4368800"/>
            <a:ext cx="4468812" cy="907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4368800"/>
            <a:ext cx="4468813" cy="907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DC676-9673-494A-8E67-D8C72BC44EE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604838"/>
            <a:ext cx="9623425" cy="2520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3384550"/>
            <a:ext cx="4724400" cy="1411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4795838"/>
            <a:ext cx="4724400" cy="871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425" y="3384550"/>
            <a:ext cx="4725988" cy="1411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425" y="4795838"/>
            <a:ext cx="4725988" cy="871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D648-C7CE-41AC-9527-D9244B7F8F5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F8C45-01C4-4AD7-96F9-E675007E8B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AF21B-FE5E-4843-BD7D-35389126B9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601663"/>
            <a:ext cx="3517900" cy="256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475" y="601663"/>
            <a:ext cx="5976938" cy="12906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3163888"/>
            <a:ext cx="3517900" cy="10344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EC4DD-9317-4C86-AB96-A31F1DEC9E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10585450"/>
            <a:ext cx="6416675" cy="1249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1350963"/>
            <a:ext cx="6416675" cy="90741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11834813"/>
            <a:ext cx="6416675" cy="1774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E3024-5DC4-40F3-9B3D-AFD4D528F9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1344613"/>
            <a:ext cx="90900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526" tIns="84262" rIns="168526" bIns="842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4368800"/>
            <a:ext cx="9090025" cy="907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526" tIns="84262" rIns="168526" bIns="84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13777913"/>
            <a:ext cx="22288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8526" tIns="84262" rIns="168526" bIns="84262" numCol="1" anchor="t" anchorCtr="0" compatLnSpc="1">
            <a:prstTxWarp prst="textNoShape">
              <a:avLst/>
            </a:prstTxWarp>
          </a:bodyPr>
          <a:lstStyle>
            <a:lvl1pPr algn="l">
              <a:defRPr sz="25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13777913"/>
            <a:ext cx="33877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8526" tIns="84262" rIns="168526" bIns="84262" numCol="1" anchor="t" anchorCtr="0" compatLnSpc="1">
            <a:prstTxWarp prst="textNoShape">
              <a:avLst/>
            </a:prstTxWarp>
          </a:bodyPr>
          <a:lstStyle>
            <a:lvl1pPr>
              <a:defRPr sz="25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13777913"/>
            <a:ext cx="22288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8526" tIns="84262" rIns="168526" bIns="84262" numCol="1" anchor="t" anchorCtr="0" compatLnSpc="1">
            <a:prstTxWarp prst="textNoShape">
              <a:avLst/>
            </a:prstTxWarp>
          </a:bodyPr>
          <a:lstStyle>
            <a:lvl1pPr algn="r">
              <a:defRPr sz="2500">
                <a:latin typeface="Times New Roman" pitchFamily="18" charset="0"/>
              </a:defRPr>
            </a:lvl1pPr>
          </a:lstStyle>
          <a:p>
            <a:pPr>
              <a:defRPr/>
            </a:pPr>
            <a:fld id="{5E730372-D34A-4D81-B03A-DA80DBBF129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2pPr>
      <a:lvl3pPr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3pPr>
      <a:lvl4pPr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4pPr>
      <a:lvl5pPr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5pPr>
      <a:lvl6pPr marL="457200"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6pPr>
      <a:lvl7pPr marL="914400"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7pPr>
      <a:lvl8pPr marL="1371600"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8pPr>
      <a:lvl9pPr marL="1828800"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9pPr>
    </p:titleStyle>
    <p:bodyStyle>
      <a:lvl1pPr marL="630238" indent="-630238" algn="l" defTabSz="1685925" rtl="0" eaLnBrk="0" fontAlgn="base" hangingPunct="0">
        <a:spcBef>
          <a:spcPct val="20000"/>
        </a:spcBef>
        <a:spcAft>
          <a:spcPct val="0"/>
        </a:spcAft>
        <a:buChar char="•"/>
        <a:defRPr sz="59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528638" algn="l" defTabSz="1685925" rtl="0" eaLnBrk="0" fontAlgn="base" hangingPunct="0">
        <a:spcBef>
          <a:spcPct val="20000"/>
        </a:spcBef>
        <a:spcAft>
          <a:spcPct val="0"/>
        </a:spcAft>
        <a:buChar char="–"/>
        <a:defRPr sz="5100">
          <a:solidFill>
            <a:schemeClr val="tx1"/>
          </a:solidFill>
          <a:latin typeface="+mn-lt"/>
        </a:defRPr>
      </a:lvl2pPr>
      <a:lvl3pPr marL="2106613" indent="-420688" algn="l" defTabSz="1685925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</a:defRPr>
      </a:lvl3pPr>
      <a:lvl4pPr marL="2949575" indent="-422275" algn="l" defTabSz="1685925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4pPr>
      <a:lvl5pPr marL="3792538" indent="-420688" algn="l" defTabSz="1685925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5pPr>
      <a:lvl6pPr marL="4249738" indent="-420688" algn="l" defTabSz="1685925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6pPr>
      <a:lvl7pPr marL="4706938" indent="-420688" algn="l" defTabSz="1685925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7pPr>
      <a:lvl8pPr marL="5164138" indent="-420688" algn="l" defTabSz="1685925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8pPr>
      <a:lvl9pPr marL="5621338" indent="-420688" algn="l" defTabSz="1685925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7676"/>
          <p:cNvSpPr>
            <a:spLocks noChangeArrowheads="1"/>
          </p:cNvSpPr>
          <p:nvPr/>
        </p:nvSpPr>
        <p:spPr bwMode="auto">
          <a:xfrm>
            <a:off x="8391525" y="11598275"/>
            <a:ext cx="1965325" cy="3370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29492" tIns="0" rIns="29492" bIns="0" anchor="ctr"/>
          <a:lstStyle/>
          <a:p>
            <a:pPr indent="42863" defTabSz="293688">
              <a:defRPr/>
            </a:pPr>
            <a:endParaRPr lang="fr-FR" sz="1100">
              <a:cs typeface="Arial" charset="0"/>
            </a:endParaRPr>
          </a:p>
        </p:txBody>
      </p:sp>
      <p:sp>
        <p:nvSpPr>
          <p:cNvPr id="2050" name="Rectangle 16279"/>
          <p:cNvSpPr>
            <a:spLocks noChangeArrowheads="1"/>
          </p:cNvSpPr>
          <p:nvPr/>
        </p:nvSpPr>
        <p:spPr bwMode="auto">
          <a:xfrm>
            <a:off x="314325" y="314325"/>
            <a:ext cx="10039350" cy="6397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29492" tIns="14747" rIns="29492" bIns="14747" anchor="ctr"/>
          <a:lstStyle/>
          <a:p>
            <a:pPr algn="l" defTabSz="293688">
              <a:defRPr/>
            </a:pPr>
            <a:endParaRPr lang="en-GB" b="1"/>
          </a:p>
        </p:txBody>
      </p:sp>
      <p:sp>
        <p:nvSpPr>
          <p:cNvPr id="2051" name="Rectangle 17676"/>
          <p:cNvSpPr>
            <a:spLocks noChangeArrowheads="1"/>
          </p:cNvSpPr>
          <p:nvPr/>
        </p:nvSpPr>
        <p:spPr bwMode="auto">
          <a:xfrm>
            <a:off x="4402138" y="11603038"/>
            <a:ext cx="1928812" cy="3365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29492" tIns="0" rIns="29492" bIns="0" anchor="ctr"/>
          <a:lstStyle/>
          <a:p>
            <a:pPr indent="42863" defTabSz="293688">
              <a:defRPr/>
            </a:pPr>
            <a:endParaRPr lang="fr-FR" sz="1100">
              <a:cs typeface="Arial" charset="0"/>
            </a:endParaRPr>
          </a:p>
        </p:txBody>
      </p:sp>
      <p:sp>
        <p:nvSpPr>
          <p:cNvPr id="35212" name="Rectangle 16780"/>
          <p:cNvSpPr>
            <a:spLocks noChangeArrowheads="1"/>
          </p:cNvSpPr>
          <p:nvPr/>
        </p:nvSpPr>
        <p:spPr bwMode="auto">
          <a:xfrm>
            <a:off x="5175250" y="3051174"/>
            <a:ext cx="5197475" cy="31210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29492" tIns="14747" rIns="29492" bIns="14747" anchor="ctr"/>
          <a:lstStyle/>
          <a:p>
            <a:pPr indent="42863" defTabSz="293688" eaLnBrk="1" hangingPunct="1">
              <a:lnSpc>
                <a:spcPct val="130000"/>
              </a:lnSpc>
              <a:defRPr/>
            </a:pPr>
            <a:endParaRPr lang="fr-FR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17068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55" name="Rectangle 17145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56" name="Rectangle 17147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57" name="Rectangle 17149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58" name="Rectangle 17151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59" name="Rectangle 17153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0" name="Rectangle 17157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1" name="Rectangle 16266"/>
          <p:cNvSpPr>
            <a:spLocks noChangeArrowheads="1"/>
          </p:cNvSpPr>
          <p:nvPr/>
        </p:nvSpPr>
        <p:spPr bwMode="auto">
          <a:xfrm>
            <a:off x="2487613" y="-1577975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2" name="Rectangle 16275"/>
          <p:cNvSpPr>
            <a:spLocks noChangeArrowheads="1"/>
          </p:cNvSpPr>
          <p:nvPr/>
        </p:nvSpPr>
        <p:spPr bwMode="auto">
          <a:xfrm>
            <a:off x="2487613" y="-1577975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3" name="Rectangle 16277"/>
          <p:cNvSpPr>
            <a:spLocks noChangeArrowheads="1"/>
          </p:cNvSpPr>
          <p:nvPr/>
        </p:nvSpPr>
        <p:spPr bwMode="auto">
          <a:xfrm>
            <a:off x="2487613" y="-1577975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4" name="Rectangle 17506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5" name="Rectangle 17508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6" name="Rectangle 17510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7" name="Rectangle 1751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8" name="Rectangle 18073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9" name="Rectangle 18075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70" name="Rectangle 18077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71" name="Rectangle 18456"/>
          <p:cNvSpPr>
            <a:spLocks noChangeArrowheads="1"/>
          </p:cNvSpPr>
          <p:nvPr/>
        </p:nvSpPr>
        <p:spPr bwMode="auto">
          <a:xfrm>
            <a:off x="0" y="7389813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76" name="Text Box 17066"/>
          <p:cNvSpPr txBox="1">
            <a:spLocks noChangeArrowheads="1"/>
          </p:cNvSpPr>
          <p:nvPr/>
        </p:nvSpPr>
        <p:spPr bwMode="auto">
          <a:xfrm>
            <a:off x="322264" y="6591394"/>
            <a:ext cx="10031411" cy="25049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29492" tIns="14747" rIns="29492" bIns="14747" anchor="ctr"/>
          <a:lstStyle/>
          <a:p>
            <a:pPr indent="42863" defTabSz="293688" eaLnBrk="1" hangingPunct="1">
              <a:lnSpc>
                <a:spcPct val="130000"/>
              </a:lnSpc>
              <a:defRPr/>
            </a:pPr>
            <a:endParaRPr lang="fr-FR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indent="42863" defTabSz="293688" eaLnBrk="1" hangingPunct="1">
              <a:lnSpc>
                <a:spcPct val="130000"/>
              </a:lnSpc>
              <a:defRPr/>
            </a:pPr>
            <a:endParaRPr lang="fr-FR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indent="42863" defTabSz="293688" eaLnBrk="1" hangingPunct="1">
              <a:lnSpc>
                <a:spcPct val="130000"/>
              </a:lnSpc>
              <a:defRPr/>
            </a:pPr>
            <a:endParaRPr lang="fr-FR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indent="42863" defTabSz="293688" eaLnBrk="1" hangingPunct="1">
              <a:lnSpc>
                <a:spcPct val="130000"/>
              </a:lnSpc>
              <a:defRPr/>
            </a:pPr>
            <a:endParaRPr lang="fr-FR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indent="42863" defTabSz="293688" eaLnBrk="1" hangingPunct="1">
              <a:lnSpc>
                <a:spcPct val="130000"/>
              </a:lnSpc>
              <a:defRPr/>
            </a:pPr>
            <a:endParaRPr lang="fr-FR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indent="42863" defTabSz="293688" eaLnBrk="1" hangingPunct="1">
              <a:lnSpc>
                <a:spcPct val="130000"/>
              </a:lnSpc>
              <a:defRPr/>
            </a:pPr>
            <a:endParaRPr lang="fr-FR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Text Box 17070"/>
          <p:cNvSpPr txBox="1">
            <a:spLocks noChangeArrowheads="1"/>
          </p:cNvSpPr>
          <p:nvPr/>
        </p:nvSpPr>
        <p:spPr bwMode="auto">
          <a:xfrm>
            <a:off x="328612" y="6213569"/>
            <a:ext cx="10034588" cy="309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46800" bIns="46800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Laboratoires pédagogiques au niveau du Génie électrique</a:t>
            </a:r>
            <a:endParaRPr lang="fr-FR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Text Box 17155"/>
          <p:cNvSpPr txBox="1">
            <a:spLocks noChangeArrowheads="1"/>
          </p:cNvSpPr>
          <p:nvPr/>
        </p:nvSpPr>
        <p:spPr bwMode="auto">
          <a:xfrm>
            <a:off x="5145637" y="9166716"/>
            <a:ext cx="3092390" cy="309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46800" bIns="46800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Documentation disponible</a:t>
            </a:r>
            <a:endParaRPr lang="en-US" sz="1400" b="1" i="1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3850" y="1016000"/>
            <a:ext cx="10029825" cy="1620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29492" tIns="14747" rIns="29492" bIns="14747" anchor="ctr"/>
          <a:lstStyle/>
          <a:p>
            <a:pPr defTabSz="293688">
              <a:defRPr/>
            </a:pPr>
            <a:endParaRPr lang="en-GB" b="1">
              <a:latin typeface="Arial" pitchFamily="34" charset="0"/>
            </a:endParaRPr>
          </a:p>
        </p:txBody>
      </p:sp>
      <p:pic>
        <p:nvPicPr>
          <p:cNvPr id="2" name="Picture 1612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9400" y="1147763"/>
            <a:ext cx="1038225" cy="809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77" name="Text Box 16127"/>
          <p:cNvSpPr txBox="1">
            <a:spLocks noChangeArrowheads="1"/>
          </p:cNvSpPr>
          <p:nvPr/>
        </p:nvSpPr>
        <p:spPr bwMode="auto">
          <a:xfrm>
            <a:off x="8961438" y="1968500"/>
            <a:ext cx="14224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492" tIns="14747" rIns="29492" bIns="14747"/>
          <a:lstStyle/>
          <a:p>
            <a:pPr defTabSz="293688"/>
            <a:r>
              <a:rPr lang="fr-FR" sz="800" b="1" dirty="0">
                <a:ea typeface="Arial Unicode MS" pitchFamily="34" charset="-128"/>
                <a:cs typeface="Arial Unicode MS" pitchFamily="34" charset="-128"/>
              </a:rPr>
              <a:t>Universit</a:t>
            </a:r>
            <a:r>
              <a:rPr lang="fr-FR" sz="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lang="fr-FR" sz="800" b="1" dirty="0">
                <a:ea typeface="Arial Unicode MS" pitchFamily="34" charset="-128"/>
                <a:cs typeface="Arial Unicode MS" pitchFamily="34" charset="-128"/>
              </a:rPr>
              <a:t> Ibn </a:t>
            </a:r>
            <a:r>
              <a:rPr lang="fr-FR" sz="800" b="1" dirty="0" err="1">
                <a:ea typeface="Arial Unicode MS" pitchFamily="34" charset="-128"/>
                <a:cs typeface="Arial Unicode MS" pitchFamily="34" charset="-128"/>
              </a:rPr>
              <a:t>Khaldoun</a:t>
            </a:r>
            <a:r>
              <a:rPr lang="fr-FR" sz="800" b="1" dirty="0">
                <a:ea typeface="Arial Unicode MS" pitchFamily="34" charset="-128"/>
                <a:cs typeface="Arial Unicode MS" pitchFamily="34" charset="-128"/>
              </a:rPr>
              <a:t> Tiaret, Alg</a:t>
            </a:r>
            <a:r>
              <a:rPr lang="fr-FR" sz="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lang="fr-FR" sz="800" b="1" dirty="0">
                <a:ea typeface="Arial Unicode MS" pitchFamily="34" charset="-128"/>
                <a:cs typeface="Arial Unicode MS" pitchFamily="34" charset="-128"/>
              </a:rPr>
              <a:t>rie</a:t>
            </a:r>
          </a:p>
        </p:txBody>
      </p:sp>
      <p:sp>
        <p:nvSpPr>
          <p:cNvPr id="2078" name="Text Box 9027"/>
          <p:cNvSpPr txBox="1">
            <a:spLocks noChangeArrowheads="1"/>
          </p:cNvSpPr>
          <p:nvPr/>
        </p:nvSpPr>
        <p:spPr bwMode="auto">
          <a:xfrm>
            <a:off x="769938" y="360363"/>
            <a:ext cx="92884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492" tIns="14747" rIns="29492" bIns="14747">
            <a:spAutoFit/>
          </a:bodyPr>
          <a:lstStyle/>
          <a:p>
            <a:pPr defTabSz="293688"/>
            <a:r>
              <a:rPr lang="fr-FR" sz="1600" b="1" i="1" dirty="0">
                <a:solidFill>
                  <a:schemeClr val="bg1"/>
                </a:solidFill>
              </a:rPr>
              <a:t>Université </a:t>
            </a:r>
            <a:r>
              <a:rPr lang="fr-FR" sz="1600" b="1" i="1" dirty="0" err="1">
                <a:solidFill>
                  <a:schemeClr val="bg1"/>
                </a:solidFill>
              </a:rPr>
              <a:t>Ibnkhaldoun</a:t>
            </a:r>
            <a:r>
              <a:rPr lang="fr-FR" sz="1600" b="1" i="1" dirty="0">
                <a:solidFill>
                  <a:schemeClr val="bg1"/>
                </a:solidFill>
              </a:rPr>
              <a:t> de Tiaret. </a:t>
            </a:r>
            <a:r>
              <a:rPr lang="fr-FR" sz="1400" b="1" dirty="0">
                <a:solidFill>
                  <a:schemeClr val="bg1"/>
                </a:solidFill>
                <a:ea typeface="SimSun" pitchFamily="2" charset="-122"/>
                <a:cs typeface="Traditional Arabic" pitchFamily="2" charset="-78"/>
              </a:rPr>
              <a:t>Faculté des Sciences et de technologie et Sciences de la matière </a:t>
            </a:r>
            <a:endParaRPr lang="fr-FR" sz="1600" b="1" dirty="0">
              <a:solidFill>
                <a:schemeClr val="bg1"/>
              </a:solidFill>
              <a:ea typeface="SimSun" pitchFamily="2" charset="-122"/>
              <a:cs typeface="Traditional Arabic" pitchFamily="2" charset="-78"/>
            </a:endParaRPr>
          </a:p>
          <a:p>
            <a:pPr defTabSz="293688"/>
            <a:r>
              <a:rPr lang="en-US" sz="1400" b="1" dirty="0" err="1">
                <a:solidFill>
                  <a:schemeClr val="bg1"/>
                </a:solidFill>
                <a:ea typeface="SimSun" pitchFamily="2" charset="-122"/>
                <a:cs typeface="Traditional Arabic" pitchFamily="2" charset="-78"/>
              </a:rPr>
              <a:t>Département</a:t>
            </a:r>
            <a:r>
              <a:rPr lang="en-US" sz="1400" b="1" dirty="0">
                <a:solidFill>
                  <a:schemeClr val="bg1"/>
                </a:solidFill>
                <a:ea typeface="SimSun" pitchFamily="2" charset="-122"/>
                <a:cs typeface="Traditional Arabic" pitchFamily="2" charset="-78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ea typeface="SimSun" pitchFamily="2" charset="-122"/>
                <a:cs typeface="Traditional Arabic" pitchFamily="2" charset="-78"/>
              </a:rPr>
              <a:t>Génie</a:t>
            </a:r>
            <a:r>
              <a:rPr lang="en-US" sz="1400" b="1" dirty="0">
                <a:solidFill>
                  <a:schemeClr val="bg1"/>
                </a:solidFill>
                <a:ea typeface="SimSun" pitchFamily="2" charset="-122"/>
                <a:cs typeface="Traditional Arabic" pitchFamily="2" charset="-78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SimSun" pitchFamily="2" charset="-122"/>
                <a:cs typeface="Traditional Arabic" pitchFamily="2" charset="-78"/>
              </a:rPr>
              <a:t>Electrique</a:t>
            </a:r>
            <a:r>
              <a:rPr lang="fr-FR" sz="1600" b="1" i="1" dirty="0">
                <a:solidFill>
                  <a:schemeClr val="bg1"/>
                </a:solidFill>
              </a:rPr>
              <a:t> 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4705" name="Rectangle 16273"/>
          <p:cNvSpPr>
            <a:spLocks noChangeArrowheads="1"/>
          </p:cNvSpPr>
          <p:nvPr/>
        </p:nvSpPr>
        <p:spPr bwMode="auto">
          <a:xfrm>
            <a:off x="330200" y="3057525"/>
            <a:ext cx="4737100" cy="31191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29492" tIns="14747" rIns="29492" bIns="14747" anchor="ctr">
            <a:spAutoFit/>
          </a:bodyPr>
          <a:lstStyle/>
          <a:p>
            <a:pPr algn="just">
              <a:defRPr/>
            </a:pPr>
            <a:endParaRPr lang="fr-FR" sz="800" dirty="0"/>
          </a:p>
          <a:p>
            <a:pPr algn="just" defTabSz="360000">
              <a:lnSpc>
                <a:spcPct val="150000"/>
              </a:lnSpc>
            </a:pPr>
            <a:r>
              <a:rPr lang="fr-FR" sz="900" dirty="0" smtClean="0"/>
              <a:t>	L’électronique est une spécialité dont le domaine d’application est illimité : allant des applications les plus simples « domestiques » à celles les plus complexes «Industrielles ». C’est un profil qui permet à l’étudiant :</a:t>
            </a:r>
          </a:p>
          <a:p>
            <a:pPr marL="180975" lvl="1" indent="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900" dirty="0" smtClean="0"/>
              <a:t> </a:t>
            </a:r>
            <a:r>
              <a:rPr lang="fr-FR" sz="900" b="1" dirty="0" smtClean="0"/>
              <a:t>d’acquérir une méthode où une démarche méthodologique complète pour l’étude et la conception des systèmes électronique</a:t>
            </a:r>
          </a:p>
          <a:p>
            <a:pPr marL="180975" lvl="1" indent="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900" b="1" dirty="0" smtClean="0"/>
              <a:t>de savoir évaluer les performances d’un système électronique </a:t>
            </a:r>
          </a:p>
          <a:p>
            <a:pPr marL="180975" lvl="1" indent="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900" b="1" dirty="0" smtClean="0"/>
              <a:t>d’avoir des connaissances pluridisciplinaires afin d’être à jour avec la nature des systèmes industriels modernes qui sont pluri-technologiques.</a:t>
            </a:r>
          </a:p>
          <a:p>
            <a:pPr marL="180975" lvl="1" indent="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900" b="1" dirty="0" smtClean="0"/>
              <a:t>de passer des circuits classiques aux circuits modernes basés sur la logique programmable : PLA, GAL, FPGA….</a:t>
            </a:r>
          </a:p>
          <a:p>
            <a:pPr marL="180975" lvl="1" indent="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900" b="1" dirty="0" smtClean="0"/>
              <a:t>de concevoir, de développer et de maintenir des projets de petite et moyenne envergure.</a:t>
            </a:r>
          </a:p>
          <a:p>
            <a:pPr marL="180975" lvl="1" indent="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900" b="1" dirty="0" smtClean="0"/>
              <a:t>de maîtriser l’outil informatique industriel le plus répandu dans les milieux industriels.</a:t>
            </a:r>
            <a:endParaRPr lang="en-US" sz="900" b="1" dirty="0"/>
          </a:p>
        </p:txBody>
      </p:sp>
      <p:sp>
        <p:nvSpPr>
          <p:cNvPr id="2080" name="Text Box 17064"/>
          <p:cNvSpPr txBox="1">
            <a:spLocks noChangeArrowheads="1"/>
          </p:cNvSpPr>
          <p:nvPr/>
        </p:nvSpPr>
        <p:spPr bwMode="auto">
          <a:xfrm>
            <a:off x="5162550" y="2684463"/>
            <a:ext cx="5211763" cy="3095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46800" bIns="46800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Parcours de formation</a:t>
            </a:r>
            <a:endParaRPr lang="fr-FR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1" name="Rectangle 18475"/>
          <p:cNvSpPr>
            <a:spLocks noChangeArrowheads="1"/>
          </p:cNvSpPr>
          <p:nvPr/>
        </p:nvSpPr>
        <p:spPr bwMode="auto">
          <a:xfrm>
            <a:off x="0" y="2009775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28588" algn="l"/>
            <a:endParaRPr lang="fr-FR" sz="2400">
              <a:latin typeface="Times New Roman" pitchFamily="18" charset="0"/>
            </a:endParaRPr>
          </a:p>
        </p:txBody>
      </p:sp>
      <p:sp>
        <p:nvSpPr>
          <p:cNvPr id="2082" name="Rectangle 18498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83" name="Rectangle 13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84" name="Rectangle 136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85" name="Rectangle 138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86" name="Rectangle 140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87" name="Rectangle 14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8" name="Text Box 17073"/>
          <p:cNvSpPr txBox="1">
            <a:spLocks noChangeArrowheads="1"/>
          </p:cNvSpPr>
          <p:nvPr/>
        </p:nvSpPr>
        <p:spPr bwMode="auto">
          <a:xfrm>
            <a:off x="4398963" y="11239500"/>
            <a:ext cx="5967412" cy="309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46800" bIns="46800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Unités</a:t>
            </a:r>
            <a:r>
              <a:rPr lang="en-US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d’enseignements</a:t>
            </a:r>
            <a:endParaRPr lang="fr-FR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9" name="Text Box 17064"/>
          <p:cNvSpPr txBox="1">
            <a:spLocks noChangeArrowheads="1"/>
          </p:cNvSpPr>
          <p:nvPr/>
        </p:nvSpPr>
        <p:spPr bwMode="auto">
          <a:xfrm>
            <a:off x="325438" y="2689225"/>
            <a:ext cx="4754562" cy="307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46800" bIns="46800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Objectifs de la formation </a:t>
            </a:r>
          </a:p>
        </p:txBody>
      </p:sp>
      <p:graphicFrame>
        <p:nvGraphicFramePr>
          <p:cNvPr id="117" name="Tableau 116"/>
          <p:cNvGraphicFramePr>
            <a:graphicFrameLocks noGrp="1"/>
          </p:cNvGraphicFramePr>
          <p:nvPr/>
        </p:nvGraphicFramePr>
        <p:xfrm>
          <a:off x="1790700" y="1122363"/>
          <a:ext cx="712893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311"/>
                <a:gridCol w="2376311"/>
                <a:gridCol w="237631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latin typeface="Arial"/>
                          <a:ea typeface="SimSun"/>
                          <a:cs typeface="Traditional Arabic"/>
                        </a:rPr>
                        <a:t>Domaine</a:t>
                      </a:r>
                      <a:endParaRPr lang="fr-FR" sz="1800" b="1" i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latin typeface="Arial"/>
                          <a:ea typeface="SimSun"/>
                          <a:cs typeface="Traditional Arabic"/>
                        </a:rPr>
                        <a:t>Filière</a:t>
                      </a:r>
                      <a:endParaRPr lang="fr-FR" sz="1800" b="1" i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latin typeface="Arial"/>
                          <a:ea typeface="SimSun"/>
                          <a:cs typeface="Traditional Arabic"/>
                        </a:rPr>
                        <a:t>Spécialité</a:t>
                      </a:r>
                      <a:endParaRPr lang="fr-FR" sz="1800" b="1" i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/>
                          <a:ea typeface="SimSun"/>
                          <a:cs typeface="Traditional Arabic"/>
                        </a:rPr>
                        <a:t>Sciences </a:t>
                      </a:r>
                      <a:r>
                        <a:rPr lang="en-US" sz="1100" b="1" dirty="0">
                          <a:latin typeface="Arial"/>
                          <a:ea typeface="SimSun"/>
                          <a:cs typeface="Traditional Arabic"/>
                        </a:rPr>
                        <a:t>et Techniques</a:t>
                      </a:r>
                      <a:endParaRPr lang="fr-FR" sz="1400" b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latin typeface="Arial"/>
                          <a:ea typeface="SimSun"/>
                          <a:cs typeface="Traditional Arabic"/>
                        </a:rPr>
                        <a:t>Génie</a:t>
                      </a:r>
                      <a:r>
                        <a:rPr lang="en-US" sz="1100" b="1" dirty="0" smtClean="0">
                          <a:latin typeface="Arial"/>
                          <a:ea typeface="SimSun"/>
                          <a:cs typeface="Traditional Arabic"/>
                        </a:rPr>
                        <a:t> </a:t>
                      </a:r>
                      <a:r>
                        <a:rPr lang="en-US" sz="1100" b="1" dirty="0" err="1">
                          <a:latin typeface="Arial"/>
                          <a:ea typeface="SimSun"/>
                          <a:cs typeface="Traditional Arabic"/>
                        </a:rPr>
                        <a:t>Electrique</a:t>
                      </a:r>
                      <a:endParaRPr lang="fr-FR" sz="1400" b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latin typeface="Arial"/>
                          <a:ea typeface="SimSun"/>
                          <a:cs typeface="Traditional Arabic"/>
                        </a:rPr>
                        <a:t>Licence</a:t>
                      </a:r>
                      <a:r>
                        <a:rPr lang="en-US" sz="1100" b="1" dirty="0" smtClean="0">
                          <a:latin typeface="Arial"/>
                          <a:ea typeface="SimSun"/>
                          <a:cs typeface="Traditional Arabic"/>
                        </a:rPr>
                        <a:t> :</a:t>
                      </a:r>
                      <a:r>
                        <a:rPr lang="en-US" sz="1100" b="1" dirty="0" err="1" smtClean="0">
                          <a:latin typeface="Arial"/>
                          <a:ea typeface="SimSun"/>
                          <a:cs typeface="Traditional Arabic"/>
                        </a:rPr>
                        <a:t>Electronique</a:t>
                      </a:r>
                      <a:endParaRPr lang="fr-FR" sz="1400" b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Arial Narrow" pitchFamily="34" charset="0"/>
                          <a:ea typeface="SimSun"/>
                          <a:cs typeface="Traditional Arabic"/>
                        </a:rPr>
                        <a:t>Responsable: Mr BELFEDAL Cheikh</a:t>
                      </a:r>
                      <a:endParaRPr lang="fr-FR" sz="1200" b="1" dirty="0">
                        <a:latin typeface="Arial Narrow" pitchFamily="34" charset="0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Arial Narrow" pitchFamily="34" charset="0"/>
                          <a:ea typeface="SimSun"/>
                          <a:cs typeface="Traditional Arabic"/>
                        </a:rPr>
                        <a:t>Responsable: Mr SAHLI Belgacem</a:t>
                      </a:r>
                      <a:endParaRPr lang="fr-FR" sz="1200" b="1" dirty="0">
                        <a:latin typeface="Arial Narrow" pitchFamily="34" charset="0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Arial Narrow" pitchFamily="34" charset="0"/>
                          <a:ea typeface="SimSun"/>
                          <a:cs typeface="Traditional Arabic"/>
                        </a:rPr>
                        <a:t>Responsable: Mr NASRI</a:t>
                      </a:r>
                      <a:r>
                        <a:rPr lang="fr-FR" sz="1200" b="1" baseline="0" dirty="0" smtClean="0">
                          <a:latin typeface="Arial Narrow" pitchFamily="34" charset="0"/>
                          <a:ea typeface="SimSun"/>
                          <a:cs typeface="Traditional Arabic"/>
                        </a:rPr>
                        <a:t> </a:t>
                      </a:r>
                      <a:r>
                        <a:rPr lang="fr-FR" sz="1200" b="1" baseline="0" dirty="0" err="1" smtClean="0">
                          <a:latin typeface="Arial Narrow" pitchFamily="34" charset="0"/>
                          <a:ea typeface="SimSun"/>
                          <a:cs typeface="Traditional Arabic"/>
                        </a:rPr>
                        <a:t>Djillali</a:t>
                      </a:r>
                      <a:endParaRPr lang="fr-FR" sz="1200" b="1" dirty="0">
                        <a:latin typeface="Arial Narrow" pitchFamily="34" charset="0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6" name="Tableau 125"/>
          <p:cNvGraphicFramePr>
            <a:graphicFrameLocks noGrp="1"/>
          </p:cNvGraphicFramePr>
          <p:nvPr/>
        </p:nvGraphicFramePr>
        <p:xfrm>
          <a:off x="8466138" y="11672888"/>
          <a:ext cx="1821647" cy="324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47"/>
              </a:tblGrid>
              <a:tr h="343220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Semestre 6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6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fondamentales</a:t>
                      </a:r>
                      <a:endParaRPr lang="fr-FR" sz="9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5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Systèmes échantillonnés</a:t>
                      </a:r>
                      <a:endParaRPr lang="fr-FR" sz="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Electronique de puissance</a:t>
                      </a:r>
                      <a:endParaRPr lang="fr-FR" sz="8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4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Traitement du signal</a:t>
                      </a:r>
                      <a:endParaRPr lang="fr-FR" sz="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Microprocesseur</a:t>
                      </a:r>
                      <a:r>
                        <a:rPr lang="fr-FR" sz="8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méthodologie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37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TP Systèmes échantillonnés</a:t>
                      </a:r>
                      <a:endParaRPr lang="fr-FR" sz="8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7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TP Electronique de Pui.</a:t>
                      </a:r>
                      <a:endParaRPr lang="fr-FR" sz="8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7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TP Circuit imprimés</a:t>
                      </a:r>
                      <a:endParaRPr lang="fr-FR" sz="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découverte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3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 projet</a:t>
                      </a:r>
                      <a:endParaRPr lang="fr-FR" sz="100" dirty="0" smtClean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au 54"/>
          <p:cNvGraphicFramePr>
            <a:graphicFrameLocks noGrp="1"/>
          </p:cNvGraphicFramePr>
          <p:nvPr/>
        </p:nvGraphicFramePr>
        <p:xfrm>
          <a:off x="4465638" y="11679238"/>
          <a:ext cx="1795669" cy="326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669"/>
              </a:tblGrid>
              <a:tr h="285455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Semestre 4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5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 fondamentales</a:t>
                      </a:r>
                      <a:endParaRPr lang="fr-FR" sz="9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5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Fonctions variables Complexes et fonctions spéciales (Maths4)</a:t>
                      </a:r>
                      <a:endParaRPr lang="fr-FR" sz="9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8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Electromagnétisme (Phys4)</a:t>
                      </a:r>
                      <a:endParaRPr lang="fr-FR" sz="9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Méthodes Numériques Appliquées</a:t>
                      </a:r>
                      <a:endParaRPr lang="fr-FR" sz="9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Physique des semi-conducteurs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 smtClean="0">
                          <a:latin typeface="Arial" pitchFamily="34" charset="0"/>
                          <a:cs typeface="Arial" pitchFamily="34" charset="0"/>
                        </a:rPr>
                        <a:t>UE méthodologie</a:t>
                      </a:r>
                      <a:endParaRPr lang="fr-FR" sz="900" b="0" dirty="0" smtClean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5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Electronique numérique 1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découverte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0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Dessin technique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transversales</a:t>
                      </a:r>
                      <a:endParaRPr lang="fr-FR" sz="9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5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Anglais 2</a:t>
                      </a:r>
                      <a:endParaRPr lang="fr-FR" sz="9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5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Technique de communication</a:t>
                      </a:r>
                      <a:endParaRPr lang="fr-FR" sz="9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5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Gestion des entreprises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" name="Rectangle 17676"/>
          <p:cNvSpPr>
            <a:spLocks noChangeArrowheads="1"/>
          </p:cNvSpPr>
          <p:nvPr/>
        </p:nvSpPr>
        <p:spPr bwMode="auto">
          <a:xfrm>
            <a:off x="6375400" y="11601450"/>
            <a:ext cx="1984375" cy="3367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29492" tIns="0" rIns="29492" bIns="0" anchor="ctr"/>
          <a:lstStyle/>
          <a:p>
            <a:pPr indent="42863" defTabSz="293688">
              <a:defRPr/>
            </a:pPr>
            <a:endParaRPr lang="fr-FR" sz="1100">
              <a:cs typeface="Arial" charset="0"/>
            </a:endParaRPr>
          </a:p>
        </p:txBody>
      </p:sp>
      <p:graphicFrame>
        <p:nvGraphicFramePr>
          <p:cNvPr id="58" name="Tableau 57"/>
          <p:cNvGraphicFramePr>
            <a:graphicFrameLocks noGrp="1"/>
          </p:cNvGraphicFramePr>
          <p:nvPr/>
        </p:nvGraphicFramePr>
        <p:xfrm>
          <a:off x="6459538" y="11674475"/>
          <a:ext cx="1820701" cy="3241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701"/>
              </a:tblGrid>
              <a:tr h="308604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Semestre 5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1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fondamentales</a:t>
                      </a:r>
                      <a:endParaRPr lang="fr-FR" sz="9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37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Systèmes continus</a:t>
                      </a:r>
                      <a:endParaRPr lang="fr-FR" sz="8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8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Fonctions de l’électronique</a:t>
                      </a:r>
                      <a:endParaRPr lang="fr-FR" sz="8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8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Techniques de mesure</a:t>
                      </a:r>
                      <a:endParaRPr lang="fr-FR" sz="8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5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Electronique numérique 2</a:t>
                      </a:r>
                      <a:endParaRPr lang="fr-FR" sz="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1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méthodologie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TP Systèmes continus</a:t>
                      </a:r>
                      <a:endParaRPr lang="fr-FR" sz="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6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TP Fonctions de l’électronique</a:t>
                      </a:r>
                      <a:endParaRPr lang="fr-FR" sz="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TP Techniques de mesure</a:t>
                      </a:r>
                      <a:endParaRPr lang="fr-FR" sz="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5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TP Electronique numérique 2</a:t>
                      </a:r>
                      <a:endParaRPr lang="fr-FR" sz="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1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Réalisation pratique de mini projet Maquettes projets</a:t>
                      </a:r>
                      <a:endParaRPr lang="fr-FR" sz="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8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découverte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8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Logiciels appliqués à l’électronique</a:t>
                      </a:r>
                      <a:endParaRPr lang="fr-FR" sz="100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" name="Text Box 17072"/>
          <p:cNvSpPr txBox="1">
            <a:spLocks noChangeArrowheads="1"/>
          </p:cNvSpPr>
          <p:nvPr/>
        </p:nvSpPr>
        <p:spPr bwMode="auto">
          <a:xfrm>
            <a:off x="5156200" y="9525000"/>
            <a:ext cx="3073400" cy="1665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fr-FR" sz="700" dirty="0" smtClean="0"/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700" dirty="0" smtClean="0"/>
              <a:t>Bibliothèque </a:t>
            </a:r>
            <a:r>
              <a:rPr lang="fr-FR" sz="700" dirty="0"/>
              <a:t>Centrale de l’Université,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700" dirty="0"/>
              <a:t>Nombre de titre dans la spécialité : plus de 1000,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700" dirty="0"/>
              <a:t>Périodiques : Technique de l’ingénieur+Revue Générale d’électricité,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700" dirty="0"/>
              <a:t>Bibliothèque du département  Nombre de titre dans la spécialité : plus de 500,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700" dirty="0"/>
              <a:t>Documentation en ligne :Technique de l’ingénieur, Sciences Directs, EBESCHO </a:t>
            </a:r>
            <a:r>
              <a:rPr lang="fr-FR" sz="700" dirty="0" err="1"/>
              <a:t>Academic</a:t>
            </a:r>
            <a:r>
              <a:rPr lang="fr-FR" sz="700" dirty="0"/>
              <a:t>.</a:t>
            </a:r>
          </a:p>
          <a:p>
            <a:pPr algn="l">
              <a:defRPr/>
            </a:pPr>
            <a:r>
              <a:rPr lang="fr-FR" sz="700" dirty="0"/>
              <a:t> </a:t>
            </a:r>
          </a:p>
          <a:p>
            <a:pPr>
              <a:defRPr/>
            </a:pPr>
            <a:endParaRPr lang="fr-FR" sz="1200" dirty="0"/>
          </a:p>
        </p:txBody>
      </p:sp>
      <p:sp>
        <p:nvSpPr>
          <p:cNvPr id="64" name="Text Box 17155"/>
          <p:cNvSpPr txBox="1">
            <a:spLocks noChangeArrowheads="1"/>
          </p:cNvSpPr>
          <p:nvPr/>
        </p:nvSpPr>
        <p:spPr bwMode="auto">
          <a:xfrm>
            <a:off x="328613" y="11704638"/>
            <a:ext cx="4037012" cy="38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46800" bIns="468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Laboratoire de Génie Energétique et Génie Informatique</a:t>
            </a:r>
            <a:r>
              <a:rPr lang="fr-FR" sz="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fr-FR" sz="7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</a:t>
            </a:r>
            <a:r>
              <a:rPr lang="fr-F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T. ALLAOUI</a:t>
            </a:r>
            <a:endParaRPr lang="fr-FR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/>
        </p:nvGraphicFramePr>
        <p:xfrm>
          <a:off x="304800" y="12114213"/>
          <a:ext cx="4051438" cy="121612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52863"/>
                <a:gridCol w="3498575"/>
              </a:tblGrid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1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Conversion de l’'énergie éolienne et solaire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8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2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Modélisation et Observation en vue de des Machines électriques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3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Arial" pitchFamily="34" charset="0"/>
                          <a:cs typeface="Arial" pitchFamily="34" charset="0"/>
                        </a:rPr>
                        <a:t>Systèmes de Réglage en Electronique de Puissance pour les applications en Conversion des Energies Renouvelables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4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Arial" pitchFamily="34" charset="0"/>
                          <a:cs typeface="Arial" pitchFamily="34" charset="0"/>
                        </a:rPr>
                        <a:t>Stabilité Et Conduite des Réseaux Electriques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5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Arial" pitchFamily="34" charset="0"/>
                          <a:cs typeface="Arial" pitchFamily="34" charset="0"/>
                        </a:rPr>
                        <a:t>Optimisation des Systèmes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6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Analyse Mathématiques et Applications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0" name="Text Box 17155"/>
          <p:cNvSpPr txBox="1">
            <a:spLocks noChangeArrowheads="1"/>
          </p:cNvSpPr>
          <p:nvPr/>
        </p:nvSpPr>
        <p:spPr bwMode="auto">
          <a:xfrm>
            <a:off x="312738" y="13388975"/>
            <a:ext cx="4051300" cy="385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46800" bIns="468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Laboratoire de Génie Electrique et de Plasma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 Y. MESLEM</a:t>
            </a:r>
          </a:p>
        </p:txBody>
      </p:sp>
      <p:graphicFrame>
        <p:nvGraphicFramePr>
          <p:cNvPr id="71" name="Tableau 70"/>
          <p:cNvGraphicFramePr>
            <a:graphicFrameLocks noGrp="1"/>
          </p:cNvGraphicFramePr>
          <p:nvPr/>
        </p:nvGraphicFramePr>
        <p:xfrm>
          <a:off x="304800" y="13822363"/>
          <a:ext cx="4061791" cy="111503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60030"/>
                <a:gridCol w="3401761"/>
              </a:tblGrid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1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900" b="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Commande des systèmes électronique en particulier </a:t>
                      </a:r>
                      <a:endParaRPr lang="fr-FR" sz="900" b="0" u="non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900" b="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et </a:t>
                      </a:r>
                      <a:r>
                        <a:rPr lang="fr-FR" sz="900" b="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électro énergétique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8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2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900" b="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C E M compatibilité électromagnétique.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3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900" b="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Haute tension et décharge électrique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4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900" b="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Système photovoltaïque interconnecté en réseau de transport d’énergie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46" name="Picture 162" descr="spic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8" y="1168400"/>
            <a:ext cx="950912" cy="1090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50" name="ZoneTexte 67"/>
          <p:cNvSpPr txBox="1">
            <a:spLocks noChangeArrowheads="1"/>
          </p:cNvSpPr>
          <p:nvPr/>
        </p:nvSpPr>
        <p:spPr bwMode="auto">
          <a:xfrm>
            <a:off x="5287963" y="3121025"/>
            <a:ext cx="49593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252" name="Text Box 17155"/>
          <p:cNvSpPr txBox="1">
            <a:spLocks noChangeArrowheads="1"/>
          </p:cNvSpPr>
          <p:nvPr/>
        </p:nvSpPr>
        <p:spPr bwMode="auto">
          <a:xfrm>
            <a:off x="8288594" y="9164637"/>
            <a:ext cx="2077415" cy="309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46800" bIns="46800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Moyens </a:t>
            </a:r>
            <a:r>
              <a:rPr lang="fr-FR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informatiques </a:t>
            </a:r>
            <a:endParaRPr lang="en-US" sz="1400" b="1" i="1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7072"/>
          <p:cNvSpPr txBox="1">
            <a:spLocks noChangeArrowheads="1"/>
          </p:cNvSpPr>
          <p:nvPr/>
        </p:nvSpPr>
        <p:spPr bwMode="auto">
          <a:xfrm>
            <a:off x="8286749" y="9526096"/>
            <a:ext cx="2062405" cy="16606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fr-FR" sz="700" dirty="0" smtClean="0"/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700" dirty="0" smtClean="0"/>
              <a:t>Salle </a:t>
            </a:r>
            <a:r>
              <a:rPr lang="fr-FR" sz="700" dirty="0"/>
              <a:t>de </a:t>
            </a:r>
            <a:r>
              <a:rPr lang="fr-FR" sz="700" dirty="0" err="1"/>
              <a:t>visio-conférence</a:t>
            </a:r>
            <a:r>
              <a:rPr lang="fr-FR" sz="700" dirty="0"/>
              <a:t> : 24 places,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700" dirty="0"/>
              <a:t> Centre de calcul du département, deux salles,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700" dirty="0"/>
              <a:t> Calculateur vectoriel IBM p5 : 50 postes connectés,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700" dirty="0"/>
              <a:t> Salle de navigation internet : 120 postes.</a:t>
            </a:r>
          </a:p>
          <a:p>
            <a:pPr algn="l">
              <a:defRPr/>
            </a:pPr>
            <a:r>
              <a:rPr lang="fr-FR" sz="700" dirty="0"/>
              <a:t> 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fr-FR" sz="800" dirty="0"/>
          </a:p>
          <a:p>
            <a:pPr algn="l">
              <a:defRPr/>
            </a:pPr>
            <a:r>
              <a:rPr lang="fr-FR" sz="700" dirty="0"/>
              <a:t> </a:t>
            </a:r>
          </a:p>
          <a:p>
            <a:pPr>
              <a:defRPr/>
            </a:pPr>
            <a:endParaRPr lang="fr-FR" sz="1200" dirty="0"/>
          </a:p>
        </p:txBody>
      </p:sp>
      <p:sp>
        <p:nvSpPr>
          <p:cNvPr id="76" name="Text Box 17155"/>
          <p:cNvSpPr txBox="1">
            <a:spLocks noChangeArrowheads="1"/>
          </p:cNvSpPr>
          <p:nvPr/>
        </p:nvSpPr>
        <p:spPr bwMode="auto">
          <a:xfrm>
            <a:off x="328612" y="9170988"/>
            <a:ext cx="4681538" cy="309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46800" bIns="46800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Secteur industriel</a:t>
            </a:r>
            <a:endParaRPr lang="fr-FR" sz="1400" b="1" i="1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7" name="Tableau 76"/>
          <p:cNvGraphicFramePr>
            <a:graphicFrameLocks noGrp="1"/>
          </p:cNvGraphicFramePr>
          <p:nvPr/>
        </p:nvGraphicFramePr>
        <p:xfrm>
          <a:off x="304801" y="9553575"/>
          <a:ext cx="1885950" cy="1514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</a:tblGrid>
              <a:tr h="321227">
                <a:tc>
                  <a:txBody>
                    <a:bodyPr/>
                    <a:lstStyle/>
                    <a:p>
                      <a:pPr lvl="0" algn="ctr" rtl="0"/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SONATRACH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7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SONALGAZ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7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SNMETAL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7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OROLAIT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8" name="ZoneTexte 118"/>
          <p:cNvSpPr txBox="1">
            <a:spLocks noChangeArrowheads="1"/>
          </p:cNvSpPr>
          <p:nvPr/>
        </p:nvSpPr>
        <p:spPr bwMode="auto">
          <a:xfrm>
            <a:off x="5244491" y="3215396"/>
            <a:ext cx="5090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58775">
              <a:spcBef>
                <a:spcPts val="1800"/>
              </a:spcBef>
              <a:spcAft>
                <a:spcPts val="600"/>
              </a:spcAft>
              <a:defRPr/>
            </a:pPr>
            <a:r>
              <a:rPr lang="fr-FR" sz="900" dirty="0"/>
              <a:t>	</a:t>
            </a:r>
            <a:endParaRPr lang="fr-FR" sz="1200" dirty="0"/>
          </a:p>
        </p:txBody>
      </p:sp>
      <p:pic>
        <p:nvPicPr>
          <p:cNvPr id="84" name="Image 8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4099" y="9553575"/>
            <a:ext cx="2686051" cy="1581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5" name="Rectangle 144"/>
          <p:cNvSpPr>
            <a:spLocks noChangeArrowheads="1"/>
          </p:cNvSpPr>
          <p:nvPr/>
        </p:nvSpPr>
        <p:spPr bwMode="auto">
          <a:xfrm>
            <a:off x="318911" y="6854700"/>
            <a:ext cx="2710039" cy="16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fr-FR" sz="800" b="1" u="sng" dirty="0"/>
          </a:p>
          <a:p>
            <a:pPr indent="179388" algn="l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D'</a:t>
            </a:r>
            <a:r>
              <a:rPr lang="fr-FR" sz="800" b="1" dirty="0">
                <a:latin typeface="Arial Narrow" pitchFamily="34" charset="0"/>
              </a:rPr>
              <a:t>ASSERVISSEMENT ET AUTOMATISME,</a:t>
            </a:r>
          </a:p>
          <a:p>
            <a:pPr indent="179388" algn="l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fr-FR" sz="800" dirty="0" smtClean="0">
                <a:latin typeface="Arial Narrow" pitchFamily="34" charset="0"/>
              </a:rPr>
              <a:t>LABORATOIRE </a:t>
            </a:r>
            <a:r>
              <a:rPr lang="fr-FR" sz="800" dirty="0">
                <a:latin typeface="Arial Narrow" pitchFamily="34" charset="0"/>
              </a:rPr>
              <a:t>D</a:t>
            </a:r>
            <a:r>
              <a:rPr lang="fr-FR" sz="800" b="1" dirty="0">
                <a:latin typeface="Arial Narrow" pitchFamily="34" charset="0"/>
              </a:rPr>
              <a:t>’ELECTRONIQUE DE PUISSANCE</a:t>
            </a:r>
            <a:r>
              <a:rPr lang="fr-FR" sz="800" dirty="0">
                <a:latin typeface="Arial Narrow" pitchFamily="34" charset="0"/>
              </a:rPr>
              <a:t>, </a:t>
            </a:r>
          </a:p>
          <a:p>
            <a:pPr indent="179388" algn="l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</a:t>
            </a:r>
            <a:r>
              <a:rPr lang="fr-FR" sz="800" b="1" dirty="0">
                <a:latin typeface="Arial Narrow" pitchFamily="34" charset="0"/>
              </a:rPr>
              <a:t>DE MESURES PHYSIQUES</a:t>
            </a:r>
            <a:r>
              <a:rPr lang="fr-FR" sz="800" dirty="0">
                <a:latin typeface="Arial Narrow" pitchFamily="34" charset="0"/>
              </a:rPr>
              <a:t>,</a:t>
            </a:r>
          </a:p>
          <a:p>
            <a:pPr indent="179388" algn="l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</a:t>
            </a:r>
            <a:r>
              <a:rPr lang="fr-FR" sz="800" b="1" dirty="0">
                <a:latin typeface="Arial Narrow" pitchFamily="34" charset="0"/>
              </a:rPr>
              <a:t>DE MESURES ELECTRIQUES</a:t>
            </a:r>
            <a:r>
              <a:rPr lang="fr-FR" sz="800" dirty="0">
                <a:latin typeface="Arial Narrow" pitchFamily="34" charset="0"/>
              </a:rPr>
              <a:t>,</a:t>
            </a:r>
          </a:p>
          <a:p>
            <a:pPr indent="179388" algn="l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</a:t>
            </a:r>
            <a:r>
              <a:rPr lang="fr-FR" sz="800" b="1" dirty="0">
                <a:latin typeface="Arial Narrow" pitchFamily="34" charset="0"/>
              </a:rPr>
              <a:t>DE RESEAUX ELECTRIQUES,</a:t>
            </a:r>
          </a:p>
          <a:p>
            <a:pPr indent="179388" algn="l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fr-FR" sz="800" b="1" dirty="0" smtClean="0">
                <a:latin typeface="Arial Narrow" pitchFamily="34" charset="0"/>
              </a:rPr>
              <a:t>CENTRE DE CALCUL DU DÉPARTEMENT</a:t>
            </a:r>
            <a:endParaRPr lang="fr-FR" sz="800" b="1" dirty="0">
              <a:latin typeface="Arial Narrow" pitchFamily="34" charset="0"/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3047366" y="6753225"/>
            <a:ext cx="1858010" cy="1104900"/>
            <a:chOff x="714348" y="2928934"/>
            <a:chExt cx="3855720" cy="2895600"/>
          </a:xfrm>
        </p:grpSpPr>
        <p:pic>
          <p:nvPicPr>
            <p:cNvPr id="87" name="Image 86" descr="PHOT002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348" y="2928934"/>
              <a:ext cx="3855720" cy="2895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8" name="ZoneTexte 15"/>
            <p:cNvSpPr txBox="1"/>
            <p:nvPr/>
          </p:nvSpPr>
          <p:spPr>
            <a:xfrm>
              <a:off x="1285852" y="3143248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>
                  <a:solidFill>
                    <a:schemeClr val="bg1"/>
                  </a:solidFill>
                </a:rPr>
                <a:t>Circuit du puissance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89" name="Image 88" descr="PHOT0017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0240" y="6648450"/>
            <a:ext cx="3258185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Image 89" descr="source du tension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43475" y="6648449"/>
            <a:ext cx="190500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Image 90" descr="isolateur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58326" y="7791450"/>
            <a:ext cx="1699424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Image 91" descr="photos_labo 121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0625" y="7791448"/>
            <a:ext cx="175260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2" name="Tableau 71"/>
          <p:cNvGraphicFramePr>
            <a:graphicFrameLocks noGrp="1"/>
          </p:cNvGraphicFramePr>
          <p:nvPr/>
        </p:nvGraphicFramePr>
        <p:xfrm>
          <a:off x="391584" y="11195226"/>
          <a:ext cx="38375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51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Secteurs Industriels privé régional et national</a:t>
                      </a:r>
                      <a:endParaRPr lang="fr-FR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" name="ZoneTexte 74"/>
          <p:cNvSpPr txBox="1"/>
          <p:nvPr/>
        </p:nvSpPr>
        <p:spPr>
          <a:xfrm>
            <a:off x="7591425" y="3152775"/>
            <a:ext cx="2676525" cy="275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050" dirty="0" smtClean="0"/>
              <a:t>Dans chaque cycle, les domaines de formation sont organisés sous forme de parcours de formation types qui permettront la mise en place de passerelles.</a:t>
            </a:r>
          </a:p>
          <a:p>
            <a:pPr algn="just">
              <a:lnSpc>
                <a:spcPct val="150000"/>
              </a:lnSpc>
            </a:pPr>
            <a:r>
              <a:rPr lang="fr-FR" sz="1050" dirty="0" smtClean="0"/>
              <a:t>Il existe deux types de licences </a:t>
            </a:r>
          </a:p>
          <a:p>
            <a:pPr algn="just">
              <a:lnSpc>
                <a:spcPct val="150000"/>
              </a:lnSpc>
            </a:pPr>
            <a:r>
              <a:rPr lang="fr-FR" sz="1100" b="1" dirty="0" smtClean="0"/>
              <a:t>Académique</a:t>
            </a:r>
            <a:r>
              <a:rPr lang="fr-FR" sz="1100" dirty="0" smtClean="0"/>
              <a:t> </a:t>
            </a:r>
            <a:r>
              <a:rPr lang="fr-FR" sz="1050" dirty="0" smtClean="0"/>
              <a:t>consacrée par un diplôme qui permet l’accès direct à des études universitaires longues et spécialisées.</a:t>
            </a:r>
          </a:p>
          <a:p>
            <a:pPr algn="just">
              <a:lnSpc>
                <a:spcPct val="150000"/>
              </a:lnSpc>
            </a:pPr>
            <a:r>
              <a:rPr lang="fr-FR" sz="1100" b="1" dirty="0" smtClean="0"/>
              <a:t>Professionnelle</a:t>
            </a:r>
            <a:r>
              <a:rPr lang="fr-FR" sz="1100" dirty="0" smtClean="0"/>
              <a:t> </a:t>
            </a:r>
            <a:r>
              <a:rPr lang="fr-FR" sz="1050" dirty="0" smtClean="0"/>
              <a:t>qui permettra une insertion directe dans le monde du travail</a:t>
            </a:r>
            <a:endParaRPr lang="fr-FR" sz="1050" dirty="0"/>
          </a:p>
        </p:txBody>
      </p:sp>
      <p:pic>
        <p:nvPicPr>
          <p:cNvPr id="79" name="Image 78" descr="photos_labo 135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09540" y="3200400"/>
            <a:ext cx="2391410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93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93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Office\Modèles\Nouvelle présentation.pot</Template>
  <TotalTime>8182</TotalTime>
  <Words>394</Words>
  <Application>Microsoft Office PowerPoint</Application>
  <PresentationFormat>Personnalisé</PresentationFormat>
  <Paragraphs>130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Nouvelle présentation</vt:lpstr>
      <vt:lpstr>Diapositive 1</vt:lpstr>
    </vt:vector>
  </TitlesOfParts>
  <Company>L2EP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L2EP</dc:creator>
  <cp:lastModifiedBy>hassaine</cp:lastModifiedBy>
  <cp:revision>347</cp:revision>
  <cp:lastPrinted>2001-09-27T08:02:15Z</cp:lastPrinted>
  <dcterms:created xsi:type="dcterms:W3CDTF">2000-07-17T08:52:20Z</dcterms:created>
  <dcterms:modified xsi:type="dcterms:W3CDTF">2013-02-17T09:33:43Z</dcterms:modified>
</cp:coreProperties>
</file>