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693400" cy="15122525"/>
  <p:notesSz cx="7099300" cy="102346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CCFF"/>
    <a:srgbClr val="FFCC99"/>
    <a:srgbClr val="FFFF00"/>
    <a:srgbClr val="33CCFF"/>
    <a:srgbClr val="333399"/>
    <a:srgbClr val="0099FF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 snapToGrid="0">
      <p:cViewPr>
        <p:scale>
          <a:sx n="95" d="100"/>
          <a:sy n="95" d="100"/>
        </p:scale>
        <p:origin x="-498" y="2088"/>
      </p:cViewPr>
      <p:guideLst>
        <p:guide orient="horz" pos="4763"/>
        <p:guide pos="34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8" d="100"/>
          <a:sy n="28" d="100"/>
        </p:scale>
        <p:origin x="-1266" y="-78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35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l" defTabSz="9477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9238" y="0"/>
            <a:ext cx="30241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42488"/>
            <a:ext cx="31035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l" defTabSz="9477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9238" y="9742488"/>
            <a:ext cx="3024187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7066A36-3744-412D-B0D1-33910A2B8A6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6" tIns="47594" rIns="95186" bIns="47594" numCol="1" anchor="t" anchorCtr="0" compatLnSpc="1">
            <a:prstTxWarp prst="textNoShape">
              <a:avLst/>
            </a:prstTxWarp>
          </a:bodyPr>
          <a:lstStyle>
            <a:lvl1pPr algn="l" defTabSz="9525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6" tIns="47594" rIns="95186" bIns="47594" numCol="1" anchor="t" anchorCtr="0" compatLnSpc="1">
            <a:prstTxWarp prst="textNoShape">
              <a:avLst/>
            </a:prstTxWarp>
          </a:bodyPr>
          <a:lstStyle>
            <a:lvl1pPr algn="r" defTabSz="9525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3925" y="769938"/>
            <a:ext cx="2711450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6" tIns="47594" rIns="95186" bIns="47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6" tIns="47594" rIns="95186" bIns="47594" numCol="1" anchor="b" anchorCtr="0" compatLnSpc="1">
            <a:prstTxWarp prst="textNoShape">
              <a:avLst/>
            </a:prstTxWarp>
          </a:bodyPr>
          <a:lstStyle>
            <a:lvl1pPr algn="l" defTabSz="9525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6" tIns="47594" rIns="95186" bIns="47594" numCol="1" anchor="b" anchorCtr="0" compatLnSpc="1">
            <a:prstTxWarp prst="textNoShape">
              <a:avLst/>
            </a:prstTxWarp>
          </a:bodyPr>
          <a:lstStyle>
            <a:lvl1pPr algn="r" defTabSz="9525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CECFD18-48F5-4FC1-86F4-D87CA6304EC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E73CE4-8061-4760-8093-D207EFC6C216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BE967-9C65-43BE-9A38-9F221B3406F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4EA20-4023-4739-9D07-BA5B479721D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620000" y="1344613"/>
            <a:ext cx="2271713" cy="1209833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01688" y="1344613"/>
            <a:ext cx="6665912" cy="1209833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75237-6215-45B5-AC15-52A3364F05C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230DE-D23C-4DEE-AFE2-36495F4BBBE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50" y="9717088"/>
            <a:ext cx="9090025" cy="3003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50" y="6410325"/>
            <a:ext cx="9090025" cy="33067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2D338-F14F-420F-8608-AADC072CF03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01688" y="4368800"/>
            <a:ext cx="4468812" cy="9074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22900" y="4368800"/>
            <a:ext cx="4468813" cy="9074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BA7F6-D136-4903-B037-E0A34D0C720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604838"/>
            <a:ext cx="9623425" cy="25209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988" y="3384550"/>
            <a:ext cx="4724400" cy="14112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988" y="4795838"/>
            <a:ext cx="4724400" cy="8712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425" y="3384550"/>
            <a:ext cx="4725988" cy="14112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425" y="4795838"/>
            <a:ext cx="4725988" cy="8712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3CFA8-BD63-4694-B82F-620F713559E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7D6D7-49A6-438F-8694-293761DDEBB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C133D-E2DA-47BC-B187-F640190F63B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601663"/>
            <a:ext cx="3517900" cy="2562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1475" y="601663"/>
            <a:ext cx="5976938" cy="12906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988" y="3163888"/>
            <a:ext cx="3517900" cy="10344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0BCF2-E7ED-4702-A840-E09432230F8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00" y="10585450"/>
            <a:ext cx="6416675" cy="12493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500" y="1350963"/>
            <a:ext cx="6416675" cy="90741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500" y="11834813"/>
            <a:ext cx="6416675" cy="1774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302E3-375E-40B2-A160-EA9E8112BAE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344613"/>
            <a:ext cx="909002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8526" tIns="84262" rIns="168526" bIns="842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1688" y="4368800"/>
            <a:ext cx="9090025" cy="907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8526" tIns="84262" rIns="168526" bIns="842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1688" y="13777913"/>
            <a:ext cx="22288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68526" tIns="84262" rIns="168526" bIns="84262" numCol="1" anchor="t" anchorCtr="0" compatLnSpc="1">
            <a:prstTxWarp prst="textNoShape">
              <a:avLst/>
            </a:prstTxWarp>
          </a:bodyPr>
          <a:lstStyle>
            <a:lvl1pPr algn="l">
              <a:defRPr sz="25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13777913"/>
            <a:ext cx="33877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68526" tIns="84262" rIns="168526" bIns="84262" numCol="1" anchor="t" anchorCtr="0" compatLnSpc="1">
            <a:prstTxWarp prst="textNoShape">
              <a:avLst/>
            </a:prstTxWarp>
          </a:bodyPr>
          <a:lstStyle>
            <a:lvl1pPr>
              <a:defRPr sz="25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13777913"/>
            <a:ext cx="22288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68526" tIns="84262" rIns="168526" bIns="84262" numCol="1" anchor="t" anchorCtr="0" compatLnSpc="1">
            <a:prstTxWarp prst="textNoShape">
              <a:avLst/>
            </a:prstTxWarp>
          </a:bodyPr>
          <a:lstStyle>
            <a:lvl1pPr algn="r">
              <a:defRPr sz="2500">
                <a:latin typeface="Times New Roman" pitchFamily="18" charset="0"/>
              </a:defRPr>
            </a:lvl1pPr>
          </a:lstStyle>
          <a:p>
            <a:pPr>
              <a:defRPr/>
            </a:pPr>
            <a:fld id="{ADB91DC4-E865-44AF-862A-63E784E01A1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85925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685925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Times New Roman" pitchFamily="18" charset="0"/>
        </a:defRPr>
      </a:lvl2pPr>
      <a:lvl3pPr algn="ctr" defTabSz="1685925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Times New Roman" pitchFamily="18" charset="0"/>
        </a:defRPr>
      </a:lvl3pPr>
      <a:lvl4pPr algn="ctr" defTabSz="1685925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Times New Roman" pitchFamily="18" charset="0"/>
        </a:defRPr>
      </a:lvl4pPr>
      <a:lvl5pPr algn="ctr" defTabSz="1685925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Times New Roman" pitchFamily="18" charset="0"/>
        </a:defRPr>
      </a:lvl5pPr>
      <a:lvl6pPr marL="457200" algn="ctr" defTabSz="1685925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Times New Roman" pitchFamily="18" charset="0"/>
        </a:defRPr>
      </a:lvl6pPr>
      <a:lvl7pPr marL="914400" algn="ctr" defTabSz="1685925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Times New Roman" pitchFamily="18" charset="0"/>
        </a:defRPr>
      </a:lvl7pPr>
      <a:lvl8pPr marL="1371600" algn="ctr" defTabSz="1685925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Times New Roman" pitchFamily="18" charset="0"/>
        </a:defRPr>
      </a:lvl8pPr>
      <a:lvl9pPr marL="1828800" algn="ctr" defTabSz="1685925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Times New Roman" pitchFamily="18" charset="0"/>
        </a:defRPr>
      </a:lvl9pPr>
    </p:titleStyle>
    <p:bodyStyle>
      <a:lvl1pPr marL="630238" indent="-630238" algn="l" defTabSz="1685925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70013" indent="-528638" algn="l" defTabSz="1685925" rtl="0" eaLnBrk="0" fontAlgn="base" hangingPunct="0">
        <a:spcBef>
          <a:spcPct val="20000"/>
        </a:spcBef>
        <a:spcAft>
          <a:spcPct val="0"/>
        </a:spcAft>
        <a:buChar char="–"/>
        <a:defRPr sz="5100">
          <a:solidFill>
            <a:schemeClr val="tx1"/>
          </a:solidFill>
          <a:latin typeface="+mn-lt"/>
        </a:defRPr>
      </a:lvl2pPr>
      <a:lvl3pPr marL="2106613" indent="-420688" algn="l" defTabSz="1685925" rtl="0" eaLnBrk="0" fontAlgn="base" hangingPunct="0">
        <a:spcBef>
          <a:spcPct val="20000"/>
        </a:spcBef>
        <a:spcAft>
          <a:spcPct val="0"/>
        </a:spcAft>
        <a:buChar char="•"/>
        <a:defRPr sz="4400">
          <a:solidFill>
            <a:schemeClr val="tx1"/>
          </a:solidFill>
          <a:latin typeface="+mn-lt"/>
        </a:defRPr>
      </a:lvl3pPr>
      <a:lvl4pPr marL="2949575" indent="-422275" algn="l" defTabSz="1685925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4pPr>
      <a:lvl5pPr marL="3792538" indent="-420688" algn="l" defTabSz="1685925" rtl="0" eaLnBrk="0" fontAlgn="base" hangingPunct="0">
        <a:spcBef>
          <a:spcPct val="20000"/>
        </a:spcBef>
        <a:spcAft>
          <a:spcPct val="0"/>
        </a:spcAft>
        <a:buChar char="»"/>
        <a:defRPr sz="3700">
          <a:solidFill>
            <a:schemeClr val="tx1"/>
          </a:solidFill>
          <a:latin typeface="+mn-lt"/>
        </a:defRPr>
      </a:lvl5pPr>
      <a:lvl6pPr marL="4249738" indent="-420688" algn="l" defTabSz="1685925" rtl="0" eaLnBrk="0" fontAlgn="base" hangingPunct="0">
        <a:spcBef>
          <a:spcPct val="20000"/>
        </a:spcBef>
        <a:spcAft>
          <a:spcPct val="0"/>
        </a:spcAft>
        <a:buChar char="»"/>
        <a:defRPr sz="3700">
          <a:solidFill>
            <a:schemeClr val="tx1"/>
          </a:solidFill>
          <a:latin typeface="+mn-lt"/>
        </a:defRPr>
      </a:lvl6pPr>
      <a:lvl7pPr marL="4706938" indent="-420688" algn="l" defTabSz="1685925" rtl="0" eaLnBrk="0" fontAlgn="base" hangingPunct="0">
        <a:spcBef>
          <a:spcPct val="20000"/>
        </a:spcBef>
        <a:spcAft>
          <a:spcPct val="0"/>
        </a:spcAft>
        <a:buChar char="»"/>
        <a:defRPr sz="3700">
          <a:solidFill>
            <a:schemeClr val="tx1"/>
          </a:solidFill>
          <a:latin typeface="+mn-lt"/>
        </a:defRPr>
      </a:lvl7pPr>
      <a:lvl8pPr marL="5164138" indent="-420688" algn="l" defTabSz="1685925" rtl="0" eaLnBrk="0" fontAlgn="base" hangingPunct="0">
        <a:spcBef>
          <a:spcPct val="20000"/>
        </a:spcBef>
        <a:spcAft>
          <a:spcPct val="0"/>
        </a:spcAft>
        <a:buChar char="»"/>
        <a:defRPr sz="3700">
          <a:solidFill>
            <a:schemeClr val="tx1"/>
          </a:solidFill>
          <a:latin typeface="+mn-lt"/>
        </a:defRPr>
      </a:lvl8pPr>
      <a:lvl9pPr marL="5621338" indent="-420688" algn="l" defTabSz="1685925" rtl="0" eaLnBrk="0" fontAlgn="base" hangingPunct="0">
        <a:spcBef>
          <a:spcPct val="20000"/>
        </a:spcBef>
        <a:spcAft>
          <a:spcPct val="0"/>
        </a:spcAft>
        <a:buChar char="»"/>
        <a:defRPr sz="37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279"/>
          <p:cNvSpPr>
            <a:spLocks noChangeArrowheads="1"/>
          </p:cNvSpPr>
          <p:nvPr/>
        </p:nvSpPr>
        <p:spPr bwMode="auto">
          <a:xfrm>
            <a:off x="315913" y="314325"/>
            <a:ext cx="10098087" cy="6397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lIns="29492" tIns="14747" rIns="29492" bIns="14747" anchor="ctr"/>
          <a:lstStyle/>
          <a:p>
            <a:pPr defTabSz="293688">
              <a:defRPr/>
            </a:pPr>
            <a:r>
              <a:rPr lang="fr-FR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Université Ibn </a:t>
            </a:r>
            <a:r>
              <a:rPr lang="fr-FR" sz="1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khaldoun</a:t>
            </a:r>
            <a:r>
              <a:rPr lang="fr-FR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de Tiaret. </a:t>
            </a:r>
            <a:r>
              <a:rPr lang="fr-FR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Traditional Arabic" pitchFamily="18" charset="-78"/>
              </a:rPr>
              <a:t>Faculté des Sciences et de technologie et Sciences de la matière </a:t>
            </a:r>
            <a:endParaRPr lang="fr-FR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Traditional Arabic" pitchFamily="18" charset="-78"/>
            </a:endParaRPr>
          </a:p>
          <a:p>
            <a:pPr defTabSz="293688">
              <a:defRPr/>
            </a:pPr>
            <a:r>
              <a:rPr lang="en-US" sz="1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Traditional Arabic" pitchFamily="18" charset="-78"/>
              </a:rPr>
              <a:t>Département</a:t>
            </a:r>
            <a:r>
              <a:rPr lang="en-US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Traditional Arabic" pitchFamily="18" charset="-78"/>
              </a:rPr>
              <a:t>  de </a:t>
            </a:r>
            <a:r>
              <a:rPr lang="en-US" sz="1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Traditional Arabic" pitchFamily="18" charset="-78"/>
              </a:rPr>
              <a:t>Génie</a:t>
            </a:r>
            <a:r>
              <a:rPr lang="en-US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Traditional Arabic" pitchFamily="18" charset="-78"/>
              </a:rPr>
              <a:t> </a:t>
            </a:r>
            <a:r>
              <a:rPr lang="en-US" sz="1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Traditional Arabic" pitchFamily="18" charset="-78"/>
              </a:rPr>
              <a:t>Electrique</a:t>
            </a:r>
            <a:r>
              <a:rPr lang="fr-FR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  <a:endParaRPr lang="en-GB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17676"/>
          <p:cNvSpPr>
            <a:spLocks noChangeArrowheads="1"/>
          </p:cNvSpPr>
          <p:nvPr/>
        </p:nvSpPr>
        <p:spPr bwMode="auto">
          <a:xfrm>
            <a:off x="312738" y="12207875"/>
            <a:ext cx="3348037" cy="2506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29492" tIns="0" rIns="29492" bIns="0" anchor="ctr"/>
          <a:lstStyle/>
          <a:p>
            <a:pPr indent="42863" defTabSz="293688">
              <a:defRPr/>
            </a:pPr>
            <a:endParaRPr lang="fr-FR" sz="1100">
              <a:cs typeface="Arial" charset="0"/>
            </a:endParaRPr>
          </a:p>
        </p:txBody>
      </p:sp>
      <p:sp>
        <p:nvSpPr>
          <p:cNvPr id="2052" name="Rectangle 17068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53" name="Rectangle 17145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54" name="Rectangle 17147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55" name="Rectangle 17149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56" name="Rectangle 17151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57" name="Rectangle 17153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58" name="Rectangle 17157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5586" name="Text Box 17154"/>
          <p:cNvSpPr txBox="1">
            <a:spLocks noChangeArrowheads="1"/>
          </p:cNvSpPr>
          <p:nvPr/>
        </p:nvSpPr>
        <p:spPr bwMode="auto">
          <a:xfrm>
            <a:off x="5172075" y="6781800"/>
            <a:ext cx="5226050" cy="1744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180000"/>
          <a:lstStyle/>
          <a:p>
            <a:pPr indent="457200" algn="l">
              <a:buFont typeface="Wingdings" pitchFamily="2" charset="2"/>
              <a:buChar char="ü"/>
              <a:defRPr/>
            </a:pPr>
            <a:r>
              <a:rPr lang="fr-FR" sz="900" dirty="0">
                <a:latin typeface="Arial" pitchFamily="34" charset="0"/>
              </a:rPr>
              <a:t>Laboratoire d'asservissement et automatisme </a:t>
            </a:r>
          </a:p>
          <a:p>
            <a:pPr indent="457200" algn="l">
              <a:buFont typeface="Wingdings" pitchFamily="2" charset="2"/>
              <a:buChar char="ü"/>
              <a:defRPr/>
            </a:pPr>
            <a:r>
              <a:rPr lang="fr-FR" sz="900" dirty="0">
                <a:latin typeface="Arial" pitchFamily="34" charset="0"/>
              </a:rPr>
              <a:t>Laboratoire de commande électrique </a:t>
            </a:r>
          </a:p>
          <a:p>
            <a:pPr indent="457200" algn="l">
              <a:buFont typeface="Wingdings" pitchFamily="2" charset="2"/>
              <a:buChar char="ü"/>
              <a:defRPr/>
            </a:pPr>
            <a:r>
              <a:rPr lang="fr-FR" sz="900" dirty="0">
                <a:latin typeface="Arial" pitchFamily="34" charset="0"/>
              </a:rPr>
              <a:t>Laboratoire d’électronique appliquée </a:t>
            </a:r>
          </a:p>
          <a:p>
            <a:pPr indent="457200" algn="l">
              <a:buFont typeface="Wingdings" pitchFamily="2" charset="2"/>
              <a:buChar char="ü"/>
              <a:defRPr/>
            </a:pPr>
            <a:r>
              <a:rPr lang="fr-FR" sz="900" dirty="0">
                <a:latin typeface="Arial" pitchFamily="34" charset="0"/>
              </a:rPr>
              <a:t>Laboratoire  de logique et calculateur </a:t>
            </a:r>
          </a:p>
          <a:p>
            <a:pPr indent="457200" algn="l">
              <a:buFont typeface="Wingdings" pitchFamily="2" charset="2"/>
              <a:buChar char="ü"/>
              <a:defRPr/>
            </a:pPr>
            <a:r>
              <a:rPr lang="fr-FR" sz="900" dirty="0">
                <a:latin typeface="Arial" pitchFamily="34" charset="0"/>
              </a:rPr>
              <a:t>Laboratoire de machines électriques </a:t>
            </a:r>
          </a:p>
          <a:p>
            <a:pPr indent="457200" algn="l">
              <a:buFont typeface="Wingdings" pitchFamily="2" charset="2"/>
              <a:buChar char="ü"/>
              <a:defRPr/>
            </a:pPr>
            <a:r>
              <a:rPr lang="fr-FR" sz="900" dirty="0">
                <a:latin typeface="Arial" pitchFamily="34" charset="0"/>
              </a:rPr>
              <a:t>Laboratoire de haute tension </a:t>
            </a:r>
          </a:p>
          <a:p>
            <a:pPr indent="457200" algn="l">
              <a:buFont typeface="Wingdings" pitchFamily="2" charset="2"/>
              <a:buChar char="ü"/>
              <a:defRPr/>
            </a:pPr>
            <a:r>
              <a:rPr lang="fr-FR" sz="900" dirty="0">
                <a:latin typeface="Arial" pitchFamily="34" charset="0"/>
              </a:rPr>
              <a:t>Laboratoire d’électrotechnique de base </a:t>
            </a:r>
          </a:p>
          <a:p>
            <a:pPr indent="457200" algn="l">
              <a:buFont typeface="Wingdings" pitchFamily="2" charset="2"/>
              <a:buChar char="ü"/>
              <a:defRPr/>
            </a:pPr>
            <a:r>
              <a:rPr lang="fr-FR" sz="900" dirty="0">
                <a:latin typeface="Arial" pitchFamily="34" charset="0"/>
              </a:rPr>
              <a:t>Laboratoire d’électronique de puissance </a:t>
            </a:r>
          </a:p>
          <a:p>
            <a:pPr indent="457200" algn="l">
              <a:buFont typeface="Wingdings" pitchFamily="2" charset="2"/>
              <a:buChar char="ü"/>
              <a:defRPr/>
            </a:pPr>
            <a:r>
              <a:rPr lang="fr-FR" sz="900" dirty="0">
                <a:latin typeface="Arial" pitchFamily="34" charset="0"/>
              </a:rPr>
              <a:t>Laboratoire de mesures physiques </a:t>
            </a:r>
          </a:p>
          <a:p>
            <a:pPr indent="457200" algn="l">
              <a:buFont typeface="Wingdings" pitchFamily="2" charset="2"/>
              <a:buChar char="ü"/>
              <a:defRPr/>
            </a:pPr>
            <a:r>
              <a:rPr lang="fr-FR" sz="900" dirty="0">
                <a:latin typeface="Arial" pitchFamily="34" charset="0"/>
              </a:rPr>
              <a:t>Laboratoire de mesures électriques </a:t>
            </a:r>
          </a:p>
          <a:p>
            <a:pPr indent="457200" algn="l">
              <a:buFont typeface="Wingdings" pitchFamily="2" charset="2"/>
              <a:buChar char="ü"/>
              <a:defRPr/>
            </a:pPr>
            <a:r>
              <a:rPr lang="fr-FR" sz="900" dirty="0">
                <a:latin typeface="Arial" pitchFamily="34" charset="0"/>
              </a:rPr>
              <a:t>Laboratoire de réseaux électriques </a:t>
            </a:r>
          </a:p>
          <a:p>
            <a:pPr indent="457200" algn="l">
              <a:buFont typeface="Wingdings" pitchFamily="2" charset="2"/>
              <a:buChar char="ü"/>
              <a:defRPr/>
            </a:pPr>
            <a:r>
              <a:rPr lang="fr-FR" sz="900" dirty="0">
                <a:latin typeface="Arial" pitchFamily="34" charset="0"/>
              </a:rPr>
              <a:t>Laboratoire de dispositifs de protection </a:t>
            </a:r>
          </a:p>
        </p:txBody>
      </p:sp>
      <p:sp>
        <p:nvSpPr>
          <p:cNvPr id="2060" name="Rectangle 16266"/>
          <p:cNvSpPr>
            <a:spLocks noChangeArrowheads="1"/>
          </p:cNvSpPr>
          <p:nvPr/>
        </p:nvSpPr>
        <p:spPr bwMode="auto">
          <a:xfrm>
            <a:off x="2487613" y="-157797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61" name="Rectangle 16275"/>
          <p:cNvSpPr>
            <a:spLocks noChangeArrowheads="1"/>
          </p:cNvSpPr>
          <p:nvPr/>
        </p:nvSpPr>
        <p:spPr bwMode="auto">
          <a:xfrm>
            <a:off x="2487613" y="-157797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62" name="Rectangle 16277"/>
          <p:cNvSpPr>
            <a:spLocks noChangeArrowheads="1"/>
          </p:cNvSpPr>
          <p:nvPr/>
        </p:nvSpPr>
        <p:spPr bwMode="auto">
          <a:xfrm>
            <a:off x="2487613" y="-157797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63" name="Rectangle 17506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64" name="Rectangle 17508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65" name="Rectangle 17510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66" name="Rectangle 1751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67" name="Rectangle 18073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68" name="Rectangle 18075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69" name="Rectangle 18077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70" name="Rectangle 18456"/>
          <p:cNvSpPr>
            <a:spLocks noChangeArrowheads="1"/>
          </p:cNvSpPr>
          <p:nvPr/>
        </p:nvSpPr>
        <p:spPr bwMode="auto">
          <a:xfrm>
            <a:off x="0" y="7389813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76" name="Text Box 17066"/>
          <p:cNvSpPr txBox="1">
            <a:spLocks noChangeArrowheads="1"/>
          </p:cNvSpPr>
          <p:nvPr/>
        </p:nvSpPr>
        <p:spPr bwMode="auto">
          <a:xfrm>
            <a:off x="333375" y="6454757"/>
            <a:ext cx="4765675" cy="10111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216000" tIns="72000" rIns="216000" bIns="72000"/>
          <a:lstStyle/>
          <a:p>
            <a:pPr algn="just">
              <a:defRPr/>
            </a:pPr>
            <a:r>
              <a:rPr lang="en-US" sz="1000" dirty="0" err="1">
                <a:latin typeface="Arial" pitchFamily="34" charset="0"/>
              </a:rPr>
              <a:t>L’automatique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est</a:t>
            </a:r>
            <a:r>
              <a:rPr lang="en-US" sz="1000" dirty="0">
                <a:latin typeface="Arial" pitchFamily="34" charset="0"/>
              </a:rPr>
              <a:t> le pivot central des industries </a:t>
            </a:r>
            <a:r>
              <a:rPr lang="en-US" sz="1000" dirty="0" err="1">
                <a:latin typeface="Arial" pitchFamily="34" charset="0"/>
              </a:rPr>
              <a:t>modernes</a:t>
            </a:r>
            <a:r>
              <a:rPr lang="en-US" sz="1000" dirty="0">
                <a:latin typeface="Arial" pitchFamily="34" charset="0"/>
              </a:rPr>
              <a:t>. </a:t>
            </a:r>
            <a:r>
              <a:rPr lang="en-US" sz="1000" dirty="0" err="1">
                <a:latin typeface="Arial" pitchFamily="34" charset="0"/>
              </a:rPr>
              <a:t>Ses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secteurs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d’activité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comprennent</a:t>
            </a:r>
            <a:r>
              <a:rPr lang="en-US" sz="1000" dirty="0">
                <a:latin typeface="Arial" pitchFamily="34" charset="0"/>
              </a:rPr>
              <a:t> :  </a:t>
            </a:r>
            <a:endParaRPr lang="fr-FR" sz="1000" dirty="0">
              <a:latin typeface="Arial" pitchFamily="34" charset="0"/>
            </a:endParaRPr>
          </a:p>
          <a:p>
            <a:pPr indent="360000" algn="just">
              <a:buFont typeface="Wingdings" pitchFamily="2" charset="2"/>
              <a:buChar char="Ø"/>
              <a:defRPr/>
            </a:pPr>
            <a:r>
              <a:rPr lang="en-US" sz="1000" dirty="0" err="1">
                <a:latin typeface="Arial" pitchFamily="34" charset="0"/>
              </a:rPr>
              <a:t>Recherche</a:t>
            </a:r>
            <a:r>
              <a:rPr lang="en-US" sz="1000" dirty="0">
                <a:latin typeface="Arial" pitchFamily="34" charset="0"/>
              </a:rPr>
              <a:t> et </a:t>
            </a:r>
            <a:r>
              <a:rPr lang="en-US" sz="1000" dirty="0" err="1">
                <a:latin typeface="Arial" pitchFamily="34" charset="0"/>
              </a:rPr>
              <a:t>développement</a:t>
            </a:r>
            <a:r>
              <a:rPr lang="en-US" sz="1000" dirty="0">
                <a:latin typeface="Arial" pitchFamily="34" charset="0"/>
              </a:rPr>
              <a:t> des </a:t>
            </a:r>
            <a:r>
              <a:rPr lang="en-US" sz="1000" dirty="0" err="1">
                <a:latin typeface="Arial" pitchFamily="34" charset="0"/>
              </a:rPr>
              <a:t>systèmes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automatiques</a:t>
            </a:r>
            <a:r>
              <a:rPr lang="en-US" sz="1000" dirty="0">
                <a:latin typeface="Arial" pitchFamily="34" charset="0"/>
              </a:rPr>
              <a:t>.</a:t>
            </a:r>
            <a:endParaRPr lang="fr-FR" sz="1000" dirty="0">
              <a:latin typeface="Arial" pitchFamily="34" charset="0"/>
            </a:endParaRPr>
          </a:p>
          <a:p>
            <a:pPr indent="360000" algn="just">
              <a:buFont typeface="Wingdings" pitchFamily="2" charset="2"/>
              <a:buChar char="Ø"/>
              <a:defRPr/>
            </a:pPr>
            <a:r>
              <a:rPr lang="en-US" sz="1000" dirty="0">
                <a:latin typeface="Arial" pitchFamily="34" charset="0"/>
              </a:rPr>
              <a:t>Conception des </a:t>
            </a:r>
            <a:r>
              <a:rPr lang="en-US" sz="1000" dirty="0" err="1">
                <a:latin typeface="Arial" pitchFamily="34" charset="0"/>
              </a:rPr>
              <a:t>systèmes</a:t>
            </a:r>
            <a:r>
              <a:rPr lang="en-US" sz="1000" dirty="0">
                <a:latin typeface="Arial" pitchFamily="34" charset="0"/>
              </a:rPr>
              <a:t> de </a:t>
            </a:r>
            <a:r>
              <a:rPr lang="en-US" sz="1000" dirty="0" err="1">
                <a:latin typeface="Arial" pitchFamily="34" charset="0"/>
              </a:rPr>
              <a:t>contrôle</a:t>
            </a:r>
            <a:r>
              <a:rPr lang="en-US" sz="1000" dirty="0">
                <a:latin typeface="Arial" pitchFamily="34" charset="0"/>
              </a:rPr>
              <a:t> et de </a:t>
            </a:r>
            <a:r>
              <a:rPr lang="en-US" sz="1000" dirty="0" err="1">
                <a:latin typeface="Arial" pitchFamily="34" charset="0"/>
              </a:rPr>
              <a:t>commande</a:t>
            </a:r>
            <a:r>
              <a:rPr lang="en-US" sz="1000" dirty="0">
                <a:latin typeface="Arial" pitchFamily="34" charset="0"/>
              </a:rPr>
              <a:t> en temps </a:t>
            </a:r>
            <a:r>
              <a:rPr lang="en-US" sz="1000" dirty="0" err="1">
                <a:latin typeface="Arial" pitchFamily="34" charset="0"/>
              </a:rPr>
              <a:t>réel</a:t>
            </a:r>
            <a:r>
              <a:rPr lang="en-US" sz="1000" dirty="0">
                <a:latin typeface="Arial" pitchFamily="34" charset="0"/>
              </a:rPr>
              <a:t> pour les applications </a:t>
            </a:r>
            <a:r>
              <a:rPr lang="en-US" sz="1000" dirty="0" err="1">
                <a:latin typeface="Arial" pitchFamily="34" charset="0"/>
              </a:rPr>
              <a:t>industrielles</a:t>
            </a:r>
            <a:r>
              <a:rPr lang="en-US" sz="1000" dirty="0">
                <a:latin typeface="Arial" pitchFamily="34" charset="0"/>
              </a:rPr>
              <a:t>.</a:t>
            </a:r>
            <a:endParaRPr lang="fr-FR" sz="1000" dirty="0">
              <a:latin typeface="Arial" pitchFamily="34" charset="0"/>
            </a:endParaRPr>
          </a:p>
          <a:p>
            <a:pPr algn="just">
              <a:defRPr/>
            </a:pPr>
            <a:endParaRPr lang="fr-FR" sz="1100" dirty="0">
              <a:latin typeface="Arial" pitchFamily="34" charset="0"/>
            </a:endParaRPr>
          </a:p>
        </p:txBody>
      </p:sp>
      <p:sp>
        <p:nvSpPr>
          <p:cNvPr id="2" name="Text Box 17070"/>
          <p:cNvSpPr txBox="1">
            <a:spLocks noChangeArrowheads="1"/>
          </p:cNvSpPr>
          <p:nvPr/>
        </p:nvSpPr>
        <p:spPr bwMode="auto">
          <a:xfrm>
            <a:off x="320675" y="6077473"/>
            <a:ext cx="4759325" cy="3095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46800" bIns="46800">
            <a:spAutoFit/>
          </a:bodyPr>
          <a:lstStyle/>
          <a:p>
            <a:pPr>
              <a:defRPr/>
            </a:pPr>
            <a:r>
              <a:rPr lang="en-US" sz="1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Domaines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d’Activités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visés</a:t>
            </a:r>
            <a:endParaRPr lang="fr-FR" sz="2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5913" y="1016000"/>
            <a:ext cx="10098087" cy="1557338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29492" tIns="14747" rIns="29492" bIns="14747" anchor="ctr"/>
          <a:lstStyle/>
          <a:p>
            <a:pPr defTabSz="293688">
              <a:defRPr/>
            </a:pPr>
            <a:endParaRPr lang="en-GB" b="1">
              <a:latin typeface="Arial" pitchFamily="34" charset="0"/>
            </a:endParaRPr>
          </a:p>
        </p:txBody>
      </p:sp>
      <p:pic>
        <p:nvPicPr>
          <p:cNvPr id="2074" name="Picture 16125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9400" y="1147763"/>
            <a:ext cx="10382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5" name="Text Box 16127"/>
          <p:cNvSpPr txBox="1">
            <a:spLocks noChangeArrowheads="1"/>
          </p:cNvSpPr>
          <p:nvPr/>
        </p:nvSpPr>
        <p:spPr bwMode="auto">
          <a:xfrm>
            <a:off x="8961438" y="1968500"/>
            <a:ext cx="142240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9492" tIns="14747" rIns="29492" bIns="14747"/>
          <a:lstStyle/>
          <a:p>
            <a:pPr defTabSz="293688"/>
            <a:r>
              <a:rPr lang="fr-FR" sz="800" b="1">
                <a:ea typeface="Arial Unicode MS" pitchFamily="34" charset="-128"/>
                <a:cs typeface="Arial Unicode MS" pitchFamily="34" charset="-128"/>
              </a:rPr>
              <a:t>Universit</a:t>
            </a:r>
            <a:r>
              <a:rPr lang="fr-FR" sz="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é</a:t>
            </a:r>
            <a:r>
              <a:rPr lang="fr-FR" sz="800" b="1">
                <a:ea typeface="Arial Unicode MS" pitchFamily="34" charset="-128"/>
                <a:cs typeface="Arial Unicode MS" pitchFamily="34" charset="-128"/>
              </a:rPr>
              <a:t> Ibn Khaldoun Tiaret, Alg</a:t>
            </a:r>
            <a:r>
              <a:rPr lang="fr-FR" sz="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é</a:t>
            </a:r>
            <a:r>
              <a:rPr lang="fr-FR" sz="800" b="1">
                <a:ea typeface="Arial Unicode MS" pitchFamily="34" charset="-128"/>
                <a:cs typeface="Arial Unicode MS" pitchFamily="34" charset="-128"/>
              </a:rPr>
              <a:t>rie</a:t>
            </a:r>
          </a:p>
        </p:txBody>
      </p:sp>
      <p:sp>
        <p:nvSpPr>
          <p:cNvPr id="34705" name="Rectangle 16273"/>
          <p:cNvSpPr>
            <a:spLocks noChangeArrowheads="1"/>
          </p:cNvSpPr>
          <p:nvPr/>
        </p:nvSpPr>
        <p:spPr bwMode="auto">
          <a:xfrm>
            <a:off x="331788" y="3036491"/>
            <a:ext cx="4737100" cy="29923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216000" tIns="72000" rIns="216000" bIns="72000" anchor="ctr">
            <a:spAutoFit/>
          </a:bodyPr>
          <a:lstStyle/>
          <a:p>
            <a:pPr marL="180000" indent="-180000" algn="just" defTabSz="576000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000" dirty="0" err="1">
                <a:latin typeface="Arial" pitchFamily="34" charset="0"/>
              </a:rPr>
              <a:t>L’automatique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est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une</a:t>
            </a:r>
            <a:r>
              <a:rPr lang="en-US" sz="1000" dirty="0">
                <a:latin typeface="Arial" pitchFamily="34" charset="0"/>
              </a:rPr>
              <a:t> discipline en </a:t>
            </a:r>
            <a:r>
              <a:rPr lang="en-US" sz="1000" dirty="0" err="1">
                <a:latin typeface="Arial" pitchFamily="34" charset="0"/>
              </a:rPr>
              <a:t>constante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évolution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située</a:t>
            </a:r>
            <a:r>
              <a:rPr lang="en-US" sz="1000" dirty="0">
                <a:latin typeface="Arial" pitchFamily="34" charset="0"/>
              </a:rPr>
              <a:t> à la </a:t>
            </a:r>
            <a:r>
              <a:rPr lang="en-US" sz="1000" dirty="0" err="1">
                <a:latin typeface="Arial" pitchFamily="34" charset="0"/>
              </a:rPr>
              <a:t>frontière</a:t>
            </a:r>
            <a:r>
              <a:rPr lang="en-US" sz="1000" dirty="0">
                <a:latin typeface="Arial" pitchFamily="34" charset="0"/>
              </a:rPr>
              <a:t> de </a:t>
            </a:r>
            <a:r>
              <a:rPr lang="en-US" sz="1000" dirty="0" err="1">
                <a:latin typeface="Arial" pitchFamily="34" charset="0"/>
              </a:rPr>
              <a:t>nombreuses</a:t>
            </a:r>
            <a:r>
              <a:rPr lang="en-US" sz="1000" dirty="0">
                <a:latin typeface="Arial" pitchFamily="34" charset="0"/>
              </a:rPr>
              <a:t> disciplines qui </a:t>
            </a:r>
            <a:r>
              <a:rPr lang="en-US" sz="1000" dirty="0" err="1">
                <a:latin typeface="Arial" pitchFamily="34" charset="0"/>
              </a:rPr>
              <a:t>lui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confèrent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une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grande</a:t>
            </a:r>
            <a:r>
              <a:rPr lang="en-US" sz="1000" dirty="0">
                <a:latin typeface="Arial" pitchFamily="34" charset="0"/>
              </a:rPr>
              <a:t> importance </a:t>
            </a:r>
            <a:r>
              <a:rPr lang="en-US" sz="1000" dirty="0" err="1">
                <a:latin typeface="Arial" pitchFamily="34" charset="0"/>
              </a:rPr>
              <a:t>sur</a:t>
            </a:r>
            <a:r>
              <a:rPr lang="en-US" sz="1000" dirty="0">
                <a:latin typeface="Arial" pitchFamily="34" charset="0"/>
              </a:rPr>
              <a:t> le plan des applications. </a:t>
            </a:r>
            <a:r>
              <a:rPr lang="en-US" sz="1000" dirty="0" err="1">
                <a:latin typeface="Arial" pitchFamily="34" charset="0"/>
              </a:rPr>
              <a:t>L’automatique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est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définie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comme</a:t>
            </a:r>
            <a:r>
              <a:rPr lang="en-US" sz="1000" dirty="0">
                <a:latin typeface="Arial" pitchFamily="34" charset="0"/>
              </a:rPr>
              <a:t> la science de </a:t>
            </a:r>
            <a:r>
              <a:rPr lang="en-US" sz="1000" dirty="0" err="1">
                <a:latin typeface="Arial" pitchFamily="34" charset="0"/>
              </a:rPr>
              <a:t>l’analyse</a:t>
            </a:r>
            <a:r>
              <a:rPr lang="en-US" sz="1000" dirty="0">
                <a:latin typeface="Arial" pitchFamily="34" charset="0"/>
              </a:rPr>
              <a:t> et de la </a:t>
            </a:r>
            <a:r>
              <a:rPr lang="en-US" sz="1000" dirty="0" err="1">
                <a:latin typeface="Arial" pitchFamily="34" charset="0"/>
              </a:rPr>
              <a:t>commande</a:t>
            </a:r>
            <a:r>
              <a:rPr lang="en-US" sz="1000" dirty="0">
                <a:latin typeface="Arial" pitchFamily="34" charset="0"/>
              </a:rPr>
              <a:t> des </a:t>
            </a:r>
            <a:r>
              <a:rPr lang="en-US" sz="1000" dirty="0" err="1">
                <a:latin typeface="Arial" pitchFamily="34" charset="0"/>
              </a:rPr>
              <a:t>systèmes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dynamiques</a:t>
            </a:r>
            <a:r>
              <a:rPr lang="en-US" sz="1000" dirty="0">
                <a:latin typeface="Arial" pitchFamily="34" charset="0"/>
              </a:rPr>
              <a:t>.</a:t>
            </a:r>
            <a:endParaRPr lang="fr-FR" sz="1000" dirty="0">
              <a:latin typeface="Arial" pitchFamily="34" charset="0"/>
            </a:endParaRPr>
          </a:p>
          <a:p>
            <a:pPr marL="180000" indent="-180000" algn="just" defTabSz="576000">
              <a:spcBef>
                <a:spcPts val="600"/>
              </a:spcBef>
              <a:spcAft>
                <a:spcPts val="0"/>
              </a:spcAft>
              <a:defRPr/>
            </a:pPr>
            <a:r>
              <a:rPr lang="fr-FR" sz="1000" dirty="0">
                <a:latin typeface="Arial" pitchFamily="34" charset="0"/>
              </a:rPr>
              <a:t>	</a:t>
            </a:r>
            <a:r>
              <a:rPr lang="en-US" sz="1000" dirty="0" err="1">
                <a:latin typeface="Arial" pitchFamily="34" charset="0"/>
              </a:rPr>
              <a:t>L’enseignement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dispensé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dans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ce</a:t>
            </a:r>
            <a:r>
              <a:rPr lang="en-US" sz="1000" dirty="0">
                <a:latin typeface="Arial" pitchFamily="34" charset="0"/>
              </a:rPr>
              <a:t> curriculum </a:t>
            </a:r>
            <a:r>
              <a:rPr lang="en-US" sz="1000" dirty="0" err="1">
                <a:latin typeface="Arial" pitchFamily="34" charset="0"/>
              </a:rPr>
              <a:t>est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axé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sur</a:t>
            </a:r>
            <a:r>
              <a:rPr lang="en-US" sz="1000" dirty="0">
                <a:latin typeface="Arial" pitchFamily="34" charset="0"/>
              </a:rPr>
              <a:t> les points </a:t>
            </a:r>
            <a:r>
              <a:rPr lang="en-US" sz="1000" dirty="0" err="1">
                <a:latin typeface="Arial" pitchFamily="34" charset="0"/>
              </a:rPr>
              <a:t>suivants</a:t>
            </a:r>
            <a:r>
              <a:rPr lang="en-US" sz="1000" dirty="0">
                <a:latin typeface="Arial" pitchFamily="34" charset="0"/>
              </a:rPr>
              <a:t> :</a:t>
            </a:r>
            <a:endParaRPr lang="fr-FR" sz="1000" dirty="0">
              <a:latin typeface="Arial" pitchFamily="34" charset="0"/>
            </a:endParaRPr>
          </a:p>
          <a:p>
            <a:pPr marL="180000" indent="-180000" algn="just" defTabSz="57600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00" dirty="0" err="1">
                <a:latin typeface="Arial" pitchFamily="34" charset="0"/>
              </a:rPr>
              <a:t>Apprentissage</a:t>
            </a:r>
            <a:r>
              <a:rPr lang="en-US" sz="1000" dirty="0">
                <a:latin typeface="Arial" pitchFamily="34" charset="0"/>
              </a:rPr>
              <a:t> et </a:t>
            </a:r>
            <a:r>
              <a:rPr lang="en-US" sz="1000" dirty="0" err="1">
                <a:latin typeface="Arial" pitchFamily="34" charset="0"/>
              </a:rPr>
              <a:t>maîtrise</a:t>
            </a:r>
            <a:r>
              <a:rPr lang="en-US" sz="1000" dirty="0">
                <a:latin typeface="Arial" pitchFamily="34" charset="0"/>
              </a:rPr>
              <a:t>  des concepts et </a:t>
            </a:r>
            <a:r>
              <a:rPr lang="en-US" sz="1000" dirty="0" err="1">
                <a:latin typeface="Arial" pitchFamily="34" charset="0"/>
              </a:rPr>
              <a:t>outils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mathématiques</a:t>
            </a:r>
            <a:r>
              <a:rPr lang="en-US" sz="1000" dirty="0">
                <a:latin typeface="Arial" pitchFamily="34" charset="0"/>
              </a:rPr>
              <a:t> pour </a:t>
            </a:r>
            <a:r>
              <a:rPr lang="en-US" sz="1000" dirty="0" err="1">
                <a:latin typeface="Arial" pitchFamily="34" charset="0"/>
              </a:rPr>
              <a:t>l’analyse</a:t>
            </a:r>
            <a:r>
              <a:rPr lang="en-US" sz="1000" dirty="0">
                <a:latin typeface="Arial" pitchFamily="34" charset="0"/>
              </a:rPr>
              <a:t> des </a:t>
            </a:r>
            <a:r>
              <a:rPr lang="en-US" sz="1000" dirty="0" err="1">
                <a:latin typeface="Arial" pitchFamily="34" charset="0"/>
              </a:rPr>
              <a:t>systèmes</a:t>
            </a:r>
            <a:r>
              <a:rPr lang="en-US" sz="1000" dirty="0">
                <a:latin typeface="Arial" pitchFamily="34" charset="0"/>
              </a:rPr>
              <a:t> physique (</a:t>
            </a:r>
            <a:r>
              <a:rPr lang="en-US" sz="1000" dirty="0" err="1">
                <a:latin typeface="Arial" pitchFamily="34" charset="0"/>
              </a:rPr>
              <a:t>modélisation</a:t>
            </a:r>
            <a:r>
              <a:rPr lang="en-US" sz="1000" dirty="0">
                <a:latin typeface="Arial" pitchFamily="34" charset="0"/>
              </a:rPr>
              <a:t>, </a:t>
            </a:r>
            <a:r>
              <a:rPr lang="en-US" sz="1000" dirty="0" err="1">
                <a:latin typeface="Arial" pitchFamily="34" charset="0"/>
              </a:rPr>
              <a:t>analogie</a:t>
            </a:r>
            <a:r>
              <a:rPr lang="en-US" sz="1000" dirty="0">
                <a:latin typeface="Arial" pitchFamily="34" charset="0"/>
              </a:rPr>
              <a:t> des </a:t>
            </a:r>
            <a:r>
              <a:rPr lang="en-US" sz="1000" dirty="0" err="1">
                <a:latin typeface="Arial" pitchFamily="34" charset="0"/>
              </a:rPr>
              <a:t>systèmes</a:t>
            </a:r>
            <a:r>
              <a:rPr lang="en-US" sz="1000" dirty="0">
                <a:latin typeface="Arial" pitchFamily="34" charset="0"/>
              </a:rPr>
              <a:t> physiques) et des </a:t>
            </a:r>
            <a:r>
              <a:rPr lang="en-US" sz="1000" dirty="0" err="1">
                <a:latin typeface="Arial" pitchFamily="34" charset="0"/>
              </a:rPr>
              <a:t>systèmes</a:t>
            </a:r>
            <a:r>
              <a:rPr lang="en-US" sz="1000" dirty="0">
                <a:latin typeface="Arial" pitchFamily="34" charset="0"/>
              </a:rPr>
              <a:t> de </a:t>
            </a:r>
            <a:r>
              <a:rPr lang="en-US" sz="1000" dirty="0" err="1">
                <a:latin typeface="Arial" pitchFamily="34" charset="0"/>
              </a:rPr>
              <a:t>commande</a:t>
            </a:r>
            <a:r>
              <a:rPr lang="en-US" sz="1000" dirty="0">
                <a:latin typeface="Arial" pitchFamily="34" charset="0"/>
              </a:rPr>
              <a:t> (</a:t>
            </a:r>
            <a:r>
              <a:rPr lang="en-US" sz="1000" dirty="0" err="1">
                <a:latin typeface="Arial" pitchFamily="34" charset="0"/>
              </a:rPr>
              <a:t>fonction</a:t>
            </a:r>
            <a:r>
              <a:rPr lang="en-US" sz="1000" dirty="0">
                <a:latin typeface="Arial" pitchFamily="34" charset="0"/>
              </a:rPr>
              <a:t> de </a:t>
            </a:r>
            <a:r>
              <a:rPr lang="en-US" sz="1000" dirty="0" err="1">
                <a:latin typeface="Arial" pitchFamily="34" charset="0"/>
              </a:rPr>
              <a:t>transfert</a:t>
            </a:r>
            <a:r>
              <a:rPr lang="en-US" sz="1000" dirty="0">
                <a:latin typeface="Arial" pitchFamily="34" charset="0"/>
              </a:rPr>
              <a:t>, </a:t>
            </a:r>
            <a:r>
              <a:rPr lang="en-US" sz="1000" dirty="0" err="1">
                <a:latin typeface="Arial" pitchFamily="34" charset="0"/>
              </a:rPr>
              <a:t>transformée</a:t>
            </a:r>
            <a:r>
              <a:rPr lang="en-US" sz="1000" dirty="0">
                <a:latin typeface="Arial" pitchFamily="34" charset="0"/>
              </a:rPr>
              <a:t> de Laplace, </a:t>
            </a:r>
            <a:r>
              <a:rPr lang="en-US" sz="1000" dirty="0" err="1">
                <a:latin typeface="Arial" pitchFamily="34" charset="0"/>
              </a:rPr>
              <a:t>analyse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temporelle</a:t>
            </a:r>
            <a:r>
              <a:rPr lang="en-US" sz="1000" dirty="0">
                <a:latin typeface="Arial" pitchFamily="34" charset="0"/>
              </a:rPr>
              <a:t> , etc.)</a:t>
            </a:r>
            <a:endParaRPr lang="fr-FR" sz="1000" dirty="0">
              <a:latin typeface="Arial" pitchFamily="34" charset="0"/>
            </a:endParaRPr>
          </a:p>
          <a:p>
            <a:pPr marL="180000" indent="-180000" algn="just" defTabSz="57600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00" dirty="0">
                <a:latin typeface="Arial" pitchFamily="34" charset="0"/>
              </a:rPr>
              <a:t>Introduction aux </a:t>
            </a:r>
            <a:r>
              <a:rPr lang="en-US" sz="1000" dirty="0" err="1">
                <a:latin typeface="Arial" pitchFamily="34" charset="0"/>
              </a:rPr>
              <a:t>méthodes</a:t>
            </a:r>
            <a:r>
              <a:rPr lang="en-US" sz="1000" dirty="0">
                <a:latin typeface="Arial" pitchFamily="34" charset="0"/>
              </a:rPr>
              <a:t> de </a:t>
            </a:r>
            <a:r>
              <a:rPr lang="en-US" sz="1000" dirty="0" err="1">
                <a:latin typeface="Arial" pitchFamily="34" charset="0"/>
              </a:rPr>
              <a:t>modélisation</a:t>
            </a:r>
            <a:r>
              <a:rPr lang="en-US" sz="1000" dirty="0">
                <a:latin typeface="Arial" pitchFamily="34" charset="0"/>
              </a:rPr>
              <a:t> et </a:t>
            </a:r>
            <a:r>
              <a:rPr lang="en-US" sz="1000" dirty="0" err="1">
                <a:latin typeface="Arial" pitchFamily="34" charset="0"/>
              </a:rPr>
              <a:t>d’identification</a:t>
            </a:r>
            <a:r>
              <a:rPr lang="en-US" sz="1000" dirty="0">
                <a:latin typeface="Arial" pitchFamily="34" charset="0"/>
              </a:rPr>
              <a:t>.</a:t>
            </a:r>
            <a:endParaRPr lang="fr-FR" sz="1000" dirty="0">
              <a:latin typeface="Arial" pitchFamily="34" charset="0"/>
            </a:endParaRPr>
          </a:p>
          <a:p>
            <a:pPr marL="180000" indent="-180000" algn="just" defTabSz="57600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00" dirty="0" err="1">
                <a:latin typeface="Arial" pitchFamily="34" charset="0"/>
              </a:rPr>
              <a:t>Présentation</a:t>
            </a:r>
            <a:r>
              <a:rPr lang="en-US" sz="1000" dirty="0">
                <a:latin typeface="Arial" pitchFamily="34" charset="0"/>
              </a:rPr>
              <a:t> des </a:t>
            </a:r>
            <a:r>
              <a:rPr lang="en-US" sz="1000" dirty="0" err="1">
                <a:latin typeface="Arial" pitchFamily="34" charset="0"/>
              </a:rPr>
              <a:t>principes</a:t>
            </a:r>
            <a:r>
              <a:rPr lang="en-US" sz="1000" dirty="0">
                <a:latin typeface="Arial" pitchFamily="34" charset="0"/>
              </a:rPr>
              <a:t> de </a:t>
            </a:r>
            <a:r>
              <a:rPr lang="en-US" sz="1000" dirty="0" err="1">
                <a:latin typeface="Arial" pitchFamily="34" charset="0"/>
              </a:rPr>
              <a:t>l’automatique</a:t>
            </a:r>
            <a:r>
              <a:rPr lang="en-US" sz="1000" dirty="0">
                <a:latin typeface="Arial" pitchFamily="34" charset="0"/>
              </a:rPr>
              <a:t> continue (</a:t>
            </a:r>
            <a:r>
              <a:rPr lang="en-US" sz="1000" dirty="0" err="1">
                <a:latin typeface="Arial" pitchFamily="34" charset="0"/>
              </a:rPr>
              <a:t>asservissement</a:t>
            </a:r>
            <a:r>
              <a:rPr lang="en-US" sz="1000" dirty="0">
                <a:latin typeface="Arial" pitchFamily="34" charset="0"/>
              </a:rPr>
              <a:t> et </a:t>
            </a:r>
            <a:r>
              <a:rPr lang="en-US" sz="1000" dirty="0" err="1">
                <a:latin typeface="Arial" pitchFamily="34" charset="0"/>
              </a:rPr>
              <a:t>régulation</a:t>
            </a:r>
            <a:r>
              <a:rPr lang="en-US" sz="1000" dirty="0">
                <a:latin typeface="Arial" pitchFamily="34" charset="0"/>
              </a:rPr>
              <a:t>).</a:t>
            </a:r>
            <a:endParaRPr lang="fr-FR" sz="1000" dirty="0">
              <a:latin typeface="Arial" pitchFamily="34" charset="0"/>
            </a:endParaRPr>
          </a:p>
          <a:p>
            <a:pPr marL="180000" indent="-180000" algn="just" defTabSz="57600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00" dirty="0">
                <a:latin typeface="Arial" pitchFamily="34" charset="0"/>
              </a:rPr>
              <a:t>Initiation à la </a:t>
            </a:r>
            <a:r>
              <a:rPr lang="en-US" sz="1000" dirty="0" err="1">
                <a:latin typeface="Arial" pitchFamily="34" charset="0"/>
              </a:rPr>
              <a:t>commande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pilotée</a:t>
            </a:r>
            <a:r>
              <a:rPr lang="en-US" sz="1000" dirty="0">
                <a:latin typeface="Arial" pitchFamily="34" charset="0"/>
              </a:rPr>
              <a:t> par </a:t>
            </a:r>
            <a:r>
              <a:rPr lang="en-US" sz="1000" dirty="0" err="1">
                <a:latin typeface="Arial" pitchFamily="34" charset="0"/>
              </a:rPr>
              <a:t>calculateur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numérique</a:t>
            </a:r>
            <a:r>
              <a:rPr lang="en-US" sz="1000" dirty="0">
                <a:latin typeface="Arial" pitchFamily="34" charset="0"/>
              </a:rPr>
              <a:t> et à la conception  des </a:t>
            </a:r>
            <a:r>
              <a:rPr lang="en-US" sz="1000" dirty="0" err="1">
                <a:latin typeface="Arial" pitchFamily="34" charset="0"/>
              </a:rPr>
              <a:t>microcontrôleurs</a:t>
            </a:r>
            <a:r>
              <a:rPr lang="en-US" sz="1000" dirty="0">
                <a:latin typeface="Arial" pitchFamily="34" charset="0"/>
              </a:rPr>
              <a:t> et </a:t>
            </a:r>
            <a:r>
              <a:rPr lang="en-US" sz="1000" dirty="0" err="1">
                <a:latin typeface="Arial" pitchFamily="34" charset="0"/>
              </a:rPr>
              <a:t>leurs</a:t>
            </a:r>
            <a:r>
              <a:rPr lang="en-US" sz="1000" dirty="0">
                <a:latin typeface="Arial" pitchFamily="34" charset="0"/>
              </a:rPr>
              <a:t> applications </a:t>
            </a:r>
            <a:r>
              <a:rPr lang="en-US" sz="1000" dirty="0" err="1">
                <a:latin typeface="Arial" pitchFamily="34" charset="0"/>
              </a:rPr>
              <a:t>dans</a:t>
            </a:r>
            <a:r>
              <a:rPr lang="en-US" sz="1000" dirty="0">
                <a:latin typeface="Arial" pitchFamily="34" charset="0"/>
              </a:rPr>
              <a:t> la </a:t>
            </a:r>
            <a:r>
              <a:rPr lang="en-US" sz="1000" dirty="0" err="1">
                <a:latin typeface="Arial" pitchFamily="34" charset="0"/>
              </a:rPr>
              <a:t>commande</a:t>
            </a:r>
            <a:r>
              <a:rPr lang="en-US" sz="1000" dirty="0">
                <a:latin typeface="Arial" pitchFamily="34" charset="0"/>
              </a:rPr>
              <a:t> en temps </a:t>
            </a:r>
            <a:r>
              <a:rPr lang="en-US" sz="1000" dirty="0" err="1">
                <a:latin typeface="Arial" pitchFamily="34" charset="0"/>
              </a:rPr>
              <a:t>réel</a:t>
            </a:r>
            <a:r>
              <a:rPr lang="en-US" sz="1000" dirty="0" smtClean="0">
                <a:latin typeface="Arial" pitchFamily="34" charset="0"/>
              </a:rPr>
              <a:t>.</a:t>
            </a:r>
            <a:endParaRPr lang="fr-FR" sz="900" dirty="0">
              <a:latin typeface="Arial" pitchFamily="34" charset="0"/>
            </a:endParaRPr>
          </a:p>
        </p:txBody>
      </p:sp>
      <p:sp>
        <p:nvSpPr>
          <p:cNvPr id="2077" name="Rectangle 18475"/>
          <p:cNvSpPr>
            <a:spLocks noChangeArrowheads="1"/>
          </p:cNvSpPr>
          <p:nvPr/>
        </p:nvSpPr>
        <p:spPr bwMode="auto">
          <a:xfrm>
            <a:off x="0" y="200977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28588" algn="l"/>
            <a:endParaRPr lang="fr-FR" sz="2400">
              <a:latin typeface="Times New Roman" pitchFamily="18" charset="0"/>
            </a:endParaRPr>
          </a:p>
        </p:txBody>
      </p:sp>
      <p:sp>
        <p:nvSpPr>
          <p:cNvPr id="2078" name="Rectangle 18498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79" name="Rectangle 13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80" name="Rectangle 136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81" name="Rectangle 138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82" name="Rectangle 140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83" name="Rectangle 14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188" name="Text Box 17064"/>
          <p:cNvSpPr txBox="1">
            <a:spLocks noChangeArrowheads="1"/>
          </p:cNvSpPr>
          <p:nvPr/>
        </p:nvSpPr>
        <p:spPr bwMode="auto">
          <a:xfrm>
            <a:off x="325438" y="2663825"/>
            <a:ext cx="4754562" cy="3077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Objectifs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de la </a:t>
            </a:r>
            <a:r>
              <a:rPr lang="en-US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Formation</a:t>
            </a:r>
            <a:endParaRPr lang="fr-FR" sz="11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85" name="Rectangle 196"/>
          <p:cNvSpPr>
            <a:spLocks/>
          </p:cNvSpPr>
          <p:nvPr/>
        </p:nvSpPr>
        <p:spPr bwMode="auto">
          <a:xfrm>
            <a:off x="6543675" y="749300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7" name="Text Box 17070"/>
          <p:cNvSpPr txBox="1">
            <a:spLocks noChangeArrowheads="1"/>
          </p:cNvSpPr>
          <p:nvPr/>
        </p:nvSpPr>
        <p:spPr bwMode="auto">
          <a:xfrm>
            <a:off x="301102" y="7501860"/>
            <a:ext cx="4775200" cy="311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46800" bIns="46800">
            <a:spAutoFit/>
          </a:bodyPr>
          <a:lstStyle/>
          <a:p>
            <a:pPr>
              <a:defRPr/>
            </a:pPr>
            <a:r>
              <a:rPr lang="en-US" sz="1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Passerelles</a:t>
            </a:r>
            <a:r>
              <a:rPr lang="en-US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et </a:t>
            </a:r>
            <a:r>
              <a:rPr lang="en-US" sz="1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Poursuite</a:t>
            </a:r>
            <a:r>
              <a:rPr lang="en-US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des Etudes</a:t>
            </a:r>
            <a:endParaRPr lang="fr-FR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 Box 17066"/>
          <p:cNvSpPr txBox="1">
            <a:spLocks noChangeArrowheads="1"/>
          </p:cNvSpPr>
          <p:nvPr/>
        </p:nvSpPr>
        <p:spPr bwMode="auto">
          <a:xfrm>
            <a:off x="339725" y="7871367"/>
            <a:ext cx="4765675" cy="101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n-US" sz="1000" dirty="0">
                <a:latin typeface="Arial" pitchFamily="34" charset="0"/>
              </a:rPr>
              <a:t>Les </a:t>
            </a:r>
            <a:r>
              <a:rPr lang="en-US" sz="1000" dirty="0" err="1">
                <a:latin typeface="Arial" pitchFamily="34" charset="0"/>
              </a:rPr>
              <a:t>quatre</a:t>
            </a:r>
            <a:r>
              <a:rPr lang="en-US" sz="1000" dirty="0">
                <a:latin typeface="Arial" pitchFamily="34" charset="0"/>
              </a:rPr>
              <a:t> premiers  </a:t>
            </a:r>
            <a:r>
              <a:rPr lang="en-US" sz="1000" dirty="0" err="1">
                <a:latin typeface="Arial" pitchFamily="34" charset="0"/>
              </a:rPr>
              <a:t>semestre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sont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communs</a:t>
            </a:r>
            <a:r>
              <a:rPr lang="en-US" sz="1000" dirty="0">
                <a:latin typeface="Arial" pitchFamily="34" charset="0"/>
              </a:rPr>
              <a:t> à </a:t>
            </a:r>
            <a:r>
              <a:rPr lang="en-US" sz="1000" dirty="0" err="1">
                <a:latin typeface="Arial" pitchFamily="34" charset="0"/>
              </a:rPr>
              <a:t>toutes</a:t>
            </a:r>
            <a:r>
              <a:rPr lang="en-US" sz="1000" dirty="0">
                <a:latin typeface="Arial" pitchFamily="34" charset="0"/>
              </a:rPr>
              <a:t> les </a:t>
            </a:r>
            <a:r>
              <a:rPr lang="en-US" sz="1000" dirty="0" err="1">
                <a:latin typeface="Arial" pitchFamily="34" charset="0"/>
              </a:rPr>
              <a:t>licences</a:t>
            </a:r>
            <a:r>
              <a:rPr lang="en-US" sz="1000" dirty="0">
                <a:latin typeface="Arial" pitchFamily="34" charset="0"/>
              </a:rPr>
              <a:t> du </a:t>
            </a:r>
            <a:r>
              <a:rPr lang="en-US" sz="1000" dirty="0" err="1">
                <a:latin typeface="Arial" pitchFamily="34" charset="0"/>
              </a:rPr>
              <a:t>Génie</a:t>
            </a:r>
            <a:r>
              <a:rPr lang="en-US" sz="1000" dirty="0">
                <a:latin typeface="Arial" pitchFamily="34" charset="0"/>
              </a:rPr>
              <a:t>  </a:t>
            </a:r>
            <a:r>
              <a:rPr lang="en-US" sz="1000" dirty="0" err="1">
                <a:latin typeface="Arial" pitchFamily="34" charset="0"/>
              </a:rPr>
              <a:t>Electrique</a:t>
            </a:r>
            <a:r>
              <a:rPr lang="en-US" sz="1000" dirty="0">
                <a:latin typeface="Arial" pitchFamily="34" charset="0"/>
              </a:rPr>
              <a:t>  et  la  </a:t>
            </a:r>
            <a:r>
              <a:rPr lang="en-US" sz="1000" dirty="0" err="1">
                <a:latin typeface="Arial" pitchFamily="34" charset="0"/>
              </a:rPr>
              <a:t>réorientation</a:t>
            </a:r>
            <a:r>
              <a:rPr lang="en-US" sz="1000" dirty="0">
                <a:latin typeface="Arial" pitchFamily="34" charset="0"/>
              </a:rPr>
              <a:t>  </a:t>
            </a:r>
            <a:r>
              <a:rPr lang="en-US" sz="1000" dirty="0" err="1">
                <a:latin typeface="Arial" pitchFamily="34" charset="0"/>
              </a:rPr>
              <a:t>est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parfaitement</a:t>
            </a:r>
            <a:r>
              <a:rPr lang="en-US" sz="1000" dirty="0">
                <a:latin typeface="Arial" pitchFamily="34" charset="0"/>
              </a:rPr>
              <a:t> possible </a:t>
            </a:r>
            <a:r>
              <a:rPr lang="en-US" sz="1000" dirty="0" err="1">
                <a:latin typeface="Arial" pitchFamily="34" charset="0"/>
              </a:rPr>
              <a:t>jusqu’au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semestre</a:t>
            </a:r>
            <a:r>
              <a:rPr lang="en-US" sz="1000" dirty="0">
                <a:latin typeface="Arial" pitchFamily="34" charset="0"/>
              </a:rPr>
              <a:t> 4 </a:t>
            </a:r>
            <a:r>
              <a:rPr lang="en-US" sz="1000" dirty="0" err="1">
                <a:latin typeface="Arial" pitchFamily="34" charset="0"/>
              </a:rPr>
              <a:t>vers</a:t>
            </a:r>
            <a:r>
              <a:rPr lang="en-US" sz="1000" dirty="0">
                <a:latin typeface="Arial" pitchFamily="34" charset="0"/>
              </a:rPr>
              <a:t> les </a:t>
            </a:r>
            <a:r>
              <a:rPr lang="en-US" sz="1000" dirty="0" err="1">
                <a:latin typeface="Arial" pitchFamily="34" charset="0"/>
              </a:rPr>
              <a:t>trois</a:t>
            </a:r>
            <a:r>
              <a:rPr lang="en-US" sz="1000" dirty="0">
                <a:latin typeface="Arial" pitchFamily="34" charset="0"/>
              </a:rPr>
              <a:t> formation de </a:t>
            </a:r>
            <a:r>
              <a:rPr lang="en-US" sz="1000" dirty="0" err="1">
                <a:latin typeface="Arial" pitchFamily="34" charset="0"/>
              </a:rPr>
              <a:t>Licences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offertes</a:t>
            </a:r>
            <a:r>
              <a:rPr lang="en-US" sz="1000" dirty="0">
                <a:latin typeface="Arial" pitchFamily="34" charset="0"/>
              </a:rPr>
              <a:t> :</a:t>
            </a:r>
            <a:endParaRPr lang="fr-FR" sz="1000" dirty="0">
              <a:latin typeface="Arial" pitchFamily="34" charset="0"/>
            </a:endParaRPr>
          </a:p>
          <a:p>
            <a:pPr marL="216000" indent="360000" algn="just">
              <a:buFont typeface="Wingdings" pitchFamily="2" charset="2"/>
              <a:buChar char="Ø"/>
              <a:defRPr/>
            </a:pPr>
            <a:r>
              <a:rPr lang="en-US" sz="1000" dirty="0" err="1">
                <a:latin typeface="Arial" pitchFamily="34" charset="0"/>
              </a:rPr>
              <a:t>Licence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Automatique</a:t>
            </a:r>
            <a:endParaRPr lang="en-US" sz="1000" dirty="0">
              <a:latin typeface="Arial" pitchFamily="34" charset="0"/>
            </a:endParaRPr>
          </a:p>
          <a:p>
            <a:pPr marL="216000" indent="360000" algn="just">
              <a:buFont typeface="Wingdings" pitchFamily="2" charset="2"/>
              <a:buChar char="Ø"/>
              <a:defRPr/>
            </a:pPr>
            <a:r>
              <a:rPr lang="en-US" sz="1000" dirty="0" err="1">
                <a:latin typeface="Arial" pitchFamily="34" charset="0"/>
              </a:rPr>
              <a:t>Licence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Electrotechnique</a:t>
            </a:r>
            <a:r>
              <a:rPr lang="en-US" sz="1000" dirty="0">
                <a:latin typeface="Arial" pitchFamily="34" charset="0"/>
              </a:rPr>
              <a:t> et </a:t>
            </a:r>
            <a:r>
              <a:rPr lang="en-US" sz="1000" dirty="0" err="1">
                <a:latin typeface="Arial" pitchFamily="34" charset="0"/>
              </a:rPr>
              <a:t>Informatique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Industrielle</a:t>
            </a:r>
            <a:endParaRPr lang="en-US" sz="1000" dirty="0">
              <a:latin typeface="Arial" pitchFamily="34" charset="0"/>
            </a:endParaRPr>
          </a:p>
          <a:p>
            <a:pPr marL="216000" indent="360000" algn="just">
              <a:buFont typeface="Wingdings" pitchFamily="2" charset="2"/>
              <a:buChar char="Ø"/>
              <a:defRPr/>
            </a:pPr>
            <a:r>
              <a:rPr lang="en-US" sz="1000" dirty="0" err="1">
                <a:latin typeface="Arial" pitchFamily="34" charset="0"/>
              </a:rPr>
              <a:t>Licence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Electronique</a:t>
            </a:r>
            <a:endParaRPr lang="fr-FR" sz="1000" dirty="0">
              <a:latin typeface="Arial" pitchFamily="34" charset="0"/>
            </a:endParaRPr>
          </a:p>
          <a:p>
            <a:pPr>
              <a:defRPr/>
            </a:pPr>
            <a:r>
              <a:rPr lang="en-US" sz="1000" dirty="0">
                <a:latin typeface="Arial" pitchFamily="34" charset="0"/>
              </a:rPr>
              <a:t> </a:t>
            </a:r>
            <a:endParaRPr lang="fr-FR" sz="1000" dirty="0">
              <a:latin typeface="Arial" pitchFamily="34" charset="0"/>
            </a:endParaRPr>
          </a:p>
          <a:p>
            <a:pPr>
              <a:defRPr/>
            </a:pPr>
            <a:r>
              <a:rPr lang="en-US" sz="1000" dirty="0">
                <a:latin typeface="Arial" pitchFamily="34" charset="0"/>
              </a:rPr>
              <a:t> </a:t>
            </a:r>
            <a:endParaRPr lang="fr-FR" sz="1000" dirty="0">
              <a:latin typeface="Arial" pitchFamily="34" charset="0"/>
            </a:endParaRPr>
          </a:p>
          <a:p>
            <a:pPr algn="just">
              <a:defRPr/>
            </a:pPr>
            <a:endParaRPr lang="fr-FR" dirty="0">
              <a:latin typeface="Arial" pitchFamily="34" charset="0"/>
            </a:endParaRPr>
          </a:p>
        </p:txBody>
      </p:sp>
      <p:pic>
        <p:nvPicPr>
          <p:cNvPr id="2088" name="Image 70" descr="photos_labo 12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3375" y="12226925"/>
            <a:ext cx="3311525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 Box 17073"/>
          <p:cNvSpPr txBox="1">
            <a:spLocks noChangeArrowheads="1"/>
          </p:cNvSpPr>
          <p:nvPr/>
        </p:nvSpPr>
        <p:spPr bwMode="auto">
          <a:xfrm>
            <a:off x="5148263" y="2679700"/>
            <a:ext cx="5257800" cy="311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tIns="46800" bIns="46800">
            <a:spAutoFit/>
          </a:bodyPr>
          <a:lstStyle/>
          <a:p>
            <a:pPr>
              <a:defRPr/>
            </a:pPr>
            <a:r>
              <a:rPr lang="en-US" sz="1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Unités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d’enseignements</a:t>
            </a:r>
            <a:endParaRPr lang="fr-FR" sz="1400" b="1" i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Text Box 17155"/>
          <p:cNvSpPr txBox="1">
            <a:spLocks noChangeArrowheads="1"/>
          </p:cNvSpPr>
          <p:nvPr/>
        </p:nvSpPr>
        <p:spPr bwMode="auto">
          <a:xfrm>
            <a:off x="5168900" y="8878888"/>
            <a:ext cx="5256213" cy="233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tIns="46800" bIns="4680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Laboratoire de Génie Energétique et Génie Informatique .   Responsable: Mr T. </a:t>
            </a:r>
            <a:r>
              <a:rPr lang="fr-FR" sz="9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ALLAOUI</a:t>
            </a:r>
          </a:p>
        </p:txBody>
      </p:sp>
      <p:sp>
        <p:nvSpPr>
          <p:cNvPr id="2091" name="Text Box 17073"/>
          <p:cNvSpPr txBox="1">
            <a:spLocks noChangeArrowheads="1"/>
          </p:cNvSpPr>
          <p:nvPr/>
        </p:nvSpPr>
        <p:spPr bwMode="auto">
          <a:xfrm>
            <a:off x="5172075" y="8593138"/>
            <a:ext cx="5249863" cy="2635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tIns="46800" bIns="46800">
            <a:spAutoFit/>
          </a:bodyPr>
          <a:lstStyle/>
          <a:p>
            <a:pPr>
              <a:defRPr/>
            </a:pPr>
            <a:r>
              <a:rPr lang="fr-FR" sz="11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Laboratoires  de recherche de soutien à la formation proposée </a:t>
            </a:r>
          </a:p>
        </p:txBody>
      </p:sp>
      <p:sp>
        <p:nvSpPr>
          <p:cNvPr id="69" name="Text Box 17155"/>
          <p:cNvSpPr txBox="1">
            <a:spLocks noChangeArrowheads="1"/>
          </p:cNvSpPr>
          <p:nvPr/>
        </p:nvSpPr>
        <p:spPr bwMode="auto">
          <a:xfrm>
            <a:off x="5154613" y="10561638"/>
            <a:ext cx="5276850" cy="24923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tIns="46800" bIns="4680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Laboratoire de Génie Electrique et de Plasma . Responsable:  </a:t>
            </a:r>
            <a:r>
              <a:rPr lang="fr-FR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 Y. MESLEM</a:t>
            </a:r>
            <a:endParaRPr lang="fr-FR" sz="10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Rectangle 17676"/>
          <p:cNvSpPr>
            <a:spLocks noChangeArrowheads="1"/>
          </p:cNvSpPr>
          <p:nvPr/>
        </p:nvSpPr>
        <p:spPr bwMode="auto">
          <a:xfrm>
            <a:off x="6919913" y="3022600"/>
            <a:ext cx="1716087" cy="33702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29492" tIns="0" rIns="29492" bIns="0" anchor="ctr"/>
          <a:lstStyle/>
          <a:p>
            <a:pPr indent="42863" defTabSz="293688">
              <a:defRPr/>
            </a:pPr>
            <a:endParaRPr lang="fr-FR" sz="1100">
              <a:cs typeface="Arial" charset="0"/>
            </a:endParaRPr>
          </a:p>
        </p:txBody>
      </p:sp>
      <p:sp>
        <p:nvSpPr>
          <p:cNvPr id="72" name="Rectangle 17676"/>
          <p:cNvSpPr>
            <a:spLocks noChangeArrowheads="1"/>
          </p:cNvSpPr>
          <p:nvPr/>
        </p:nvSpPr>
        <p:spPr bwMode="auto">
          <a:xfrm>
            <a:off x="5167313" y="10844213"/>
            <a:ext cx="5254625" cy="9921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29492" tIns="0" rIns="29492" bIns="0" anchor="ctr"/>
          <a:lstStyle/>
          <a:p>
            <a:pPr indent="42863" defTabSz="293688">
              <a:defRPr/>
            </a:pPr>
            <a:endParaRPr lang="fr-FR" sz="1100">
              <a:cs typeface="Arial" charset="0"/>
            </a:endParaRPr>
          </a:p>
        </p:txBody>
      </p:sp>
      <p:graphicFrame>
        <p:nvGraphicFramePr>
          <p:cNvPr id="73" name="Tableau 72"/>
          <p:cNvGraphicFramePr>
            <a:graphicFrameLocks noGrp="1"/>
          </p:cNvGraphicFramePr>
          <p:nvPr/>
        </p:nvGraphicFramePr>
        <p:xfrm>
          <a:off x="5199063" y="10883900"/>
          <a:ext cx="5181600" cy="891264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841996"/>
                <a:gridCol w="4339604"/>
              </a:tblGrid>
              <a:tr h="22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Arial Narrow" pitchFamily="34" charset="0"/>
                        </a:rPr>
                        <a:t>Equipe 1</a:t>
                      </a:r>
                      <a:endParaRPr lang="fr-FR" sz="900" b="1" dirty="0">
                        <a:latin typeface="Arial Narrow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fr-FR" sz="900" b="0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Commande des systèmes électronique en particulier et électro énergétique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2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Arial Narrow" pitchFamily="34" charset="0"/>
                        </a:rPr>
                        <a:t>Equipe 2</a:t>
                      </a:r>
                      <a:endParaRPr lang="fr-FR" sz="900" b="1" dirty="0">
                        <a:latin typeface="Arial Narrow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fr-FR" sz="900" b="0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C E M compatibilité électromagnétique.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2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Arial Narrow" pitchFamily="34" charset="0"/>
                        </a:rPr>
                        <a:t>Equipe 3</a:t>
                      </a:r>
                      <a:endParaRPr lang="fr-FR" sz="900" b="1" dirty="0">
                        <a:latin typeface="Arial Narrow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fr-FR" sz="900" b="0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Haute tension et décharge électrique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22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Arial Narrow" pitchFamily="34" charset="0"/>
                        </a:rPr>
                        <a:t>Equipe 4</a:t>
                      </a:r>
                      <a:endParaRPr lang="fr-FR" sz="900" b="1" dirty="0">
                        <a:latin typeface="Arial Narrow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fr-FR" sz="900" b="0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Système photovoltaïque interconnecté en réseau de transport d’énergie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4" name="Rectangle 17676"/>
          <p:cNvSpPr>
            <a:spLocks noChangeArrowheads="1"/>
          </p:cNvSpPr>
          <p:nvPr/>
        </p:nvSpPr>
        <p:spPr bwMode="auto">
          <a:xfrm>
            <a:off x="5167313" y="9167813"/>
            <a:ext cx="5256212" cy="13319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29492" tIns="0" rIns="29492" bIns="0" anchor="ctr"/>
          <a:lstStyle/>
          <a:p>
            <a:pPr indent="42863" defTabSz="293688">
              <a:defRPr/>
            </a:pPr>
            <a:endParaRPr lang="fr-FR" sz="1100">
              <a:cs typeface="Arial" charset="0"/>
            </a:endParaRPr>
          </a:p>
        </p:txBody>
      </p:sp>
      <p:graphicFrame>
        <p:nvGraphicFramePr>
          <p:cNvPr id="75" name="Tableau 74"/>
          <p:cNvGraphicFramePr>
            <a:graphicFrameLocks noGrp="1"/>
          </p:cNvGraphicFramePr>
          <p:nvPr/>
        </p:nvGraphicFramePr>
        <p:xfrm>
          <a:off x="5189538" y="9204325"/>
          <a:ext cx="5216526" cy="1216127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847671"/>
                <a:gridCol w="4368855"/>
              </a:tblGrid>
              <a:tr h="162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Arial Narrow" pitchFamily="34" charset="0"/>
                        </a:rPr>
                        <a:t>Equipe 1</a:t>
                      </a:r>
                      <a:endParaRPr lang="fr-FR" sz="900" b="1" dirty="0">
                        <a:latin typeface="Arial Narrow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Arial" pitchFamily="34" charset="0"/>
                          <a:cs typeface="Arial" pitchFamily="34" charset="0"/>
                        </a:rPr>
                        <a:t>Conversion de l’'énergie éolienne et solaire</a:t>
                      </a:r>
                      <a:endParaRPr lang="fr-FR" sz="9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38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Arial Narrow" pitchFamily="34" charset="0"/>
                        </a:rPr>
                        <a:t>Equipe 2</a:t>
                      </a:r>
                      <a:endParaRPr lang="fr-FR" sz="900" b="1" dirty="0">
                        <a:latin typeface="Arial Narrow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Arial" pitchFamily="34" charset="0"/>
                          <a:cs typeface="Arial" pitchFamily="34" charset="0"/>
                        </a:rPr>
                        <a:t>Modélisation et Observation en </a:t>
                      </a:r>
                      <a:r>
                        <a:rPr lang="fr-FR" sz="900" dirty="0" smtClean="0">
                          <a:latin typeface="Arial" pitchFamily="34" charset="0"/>
                          <a:cs typeface="Arial" pitchFamily="34" charset="0"/>
                        </a:rPr>
                        <a:t>vue </a:t>
                      </a:r>
                      <a:r>
                        <a:rPr lang="fr-FR" sz="900" dirty="0">
                          <a:latin typeface="Arial" pitchFamily="34" charset="0"/>
                          <a:cs typeface="Arial" pitchFamily="34" charset="0"/>
                        </a:rPr>
                        <a:t>des Machines électriques</a:t>
                      </a:r>
                      <a:endParaRPr lang="fr-FR" sz="9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27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Arial Narrow" pitchFamily="34" charset="0"/>
                        </a:rPr>
                        <a:t>Equipe 3</a:t>
                      </a:r>
                      <a:endParaRPr lang="fr-FR" sz="900" b="1" dirty="0">
                        <a:latin typeface="Arial Narrow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 pitchFamily="34" charset="0"/>
                          <a:cs typeface="Arial" pitchFamily="34" charset="0"/>
                        </a:rPr>
                        <a:t>Systèmes de Réglage en Electronique de Puissance pour les applications en Conversion des Energies Renouvelables</a:t>
                      </a:r>
                      <a:endParaRPr lang="fr-FR" sz="9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62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Arial Narrow" pitchFamily="34" charset="0"/>
                        </a:rPr>
                        <a:t>Equipe 4</a:t>
                      </a:r>
                      <a:endParaRPr lang="fr-FR" sz="900" b="1" dirty="0">
                        <a:latin typeface="Arial Narrow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 pitchFamily="34" charset="0"/>
                          <a:cs typeface="Arial" pitchFamily="34" charset="0"/>
                        </a:rPr>
                        <a:t>Stabilité Et Conduite des Réseaux Electriques</a:t>
                      </a:r>
                      <a:endParaRPr lang="fr-FR" sz="9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62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>
                          <a:latin typeface="Arial Narrow" pitchFamily="34" charset="0"/>
                        </a:rPr>
                        <a:t>Equipe 5</a:t>
                      </a:r>
                      <a:endParaRPr lang="fr-FR" sz="900" b="1">
                        <a:latin typeface="Arial Narrow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 pitchFamily="34" charset="0"/>
                          <a:cs typeface="Arial" pitchFamily="34" charset="0"/>
                        </a:rPr>
                        <a:t>Optimisation des Systèmes</a:t>
                      </a:r>
                      <a:endParaRPr lang="fr-FR" sz="9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62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Arial Narrow" pitchFamily="34" charset="0"/>
                        </a:rPr>
                        <a:t>Equipe 6</a:t>
                      </a:r>
                      <a:endParaRPr lang="fr-FR" sz="900" b="1" dirty="0">
                        <a:latin typeface="Arial Narrow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Arial" pitchFamily="34" charset="0"/>
                          <a:cs typeface="Arial" pitchFamily="34" charset="0"/>
                        </a:rPr>
                        <a:t>Analyse Mathématiques et Applications</a:t>
                      </a:r>
                      <a:endParaRPr lang="fr-FR" sz="9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6" name="Rectangle 17676"/>
          <p:cNvSpPr>
            <a:spLocks noChangeArrowheads="1"/>
          </p:cNvSpPr>
          <p:nvPr/>
        </p:nvSpPr>
        <p:spPr bwMode="auto">
          <a:xfrm>
            <a:off x="8680450" y="3022600"/>
            <a:ext cx="1716088" cy="33734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29492" tIns="0" rIns="29492" bIns="0" anchor="ctr"/>
          <a:lstStyle/>
          <a:p>
            <a:pPr indent="42863" defTabSz="293688">
              <a:defRPr/>
            </a:pPr>
            <a:endParaRPr lang="fr-FR" sz="1100">
              <a:cs typeface="Arial" charset="0"/>
            </a:endParaRPr>
          </a:p>
        </p:txBody>
      </p:sp>
      <p:sp>
        <p:nvSpPr>
          <p:cNvPr id="77" name="Rectangle 17676"/>
          <p:cNvSpPr>
            <a:spLocks noChangeArrowheads="1"/>
          </p:cNvSpPr>
          <p:nvPr/>
        </p:nvSpPr>
        <p:spPr bwMode="auto">
          <a:xfrm>
            <a:off x="5157788" y="3022600"/>
            <a:ext cx="1717675" cy="33734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29492" tIns="0" rIns="29492" bIns="0" anchor="ctr"/>
          <a:lstStyle/>
          <a:p>
            <a:pPr indent="42863" defTabSz="293688">
              <a:defRPr/>
            </a:pPr>
            <a:endParaRPr lang="fr-FR" sz="1100">
              <a:cs typeface="Arial" charset="0"/>
            </a:endParaRPr>
          </a:p>
        </p:txBody>
      </p:sp>
      <p:graphicFrame>
        <p:nvGraphicFramePr>
          <p:cNvPr id="78" name="Tableau 77"/>
          <p:cNvGraphicFramePr>
            <a:graphicFrameLocks noGrp="1"/>
          </p:cNvGraphicFramePr>
          <p:nvPr/>
        </p:nvGraphicFramePr>
        <p:xfrm>
          <a:off x="8694738" y="3052763"/>
          <a:ext cx="1676407" cy="3220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7"/>
              </a:tblGrid>
              <a:tr h="281855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+mn-cs"/>
                        </a:rPr>
                        <a:t>Semestre 6</a:t>
                      </a:r>
                    </a:p>
                  </a:txBody>
                  <a:tcPr anchor="ctr"/>
                </a:tc>
              </a:tr>
              <a:tr h="234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UE</a:t>
                      </a: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SimSun"/>
                          <a:cs typeface="+mn-cs"/>
                        </a:rPr>
                        <a:t> </a:t>
                      </a:r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fondamentale</a:t>
                      </a:r>
                      <a:endParaRPr lang="fr-FR" sz="9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9934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Commande Numérique des Systèmes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33775" marR="33775"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2818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Microcontrôleurs : Développement et Applications en Temps Réel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33775" marR="33775"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16052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Commande Optimale et Robuste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33775" marR="33775"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2534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Intelligence artificielle et Applications</a:t>
                      </a:r>
                    </a:p>
                  </a:txBody>
                  <a:tcPr marL="33775" marR="33775"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234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UE</a:t>
                      </a: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SimSun"/>
                          <a:cs typeface="+mn-cs"/>
                        </a:rPr>
                        <a:t> </a:t>
                      </a:r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méthodologie</a:t>
                      </a:r>
                    </a:p>
                  </a:txBody>
                  <a:tcPr anchor="ctr"/>
                </a:tc>
              </a:tr>
              <a:tr h="2818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TP Commande Numérique des Systèmes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33775" marR="33775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18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TP Microcontrôleurs : Développement et Applications en Temps Réel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33775" marR="33775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1665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UE</a:t>
                      </a: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SimSun"/>
                          <a:cs typeface="+mn-cs"/>
                        </a:rPr>
                        <a:t> </a:t>
                      </a:r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découverte</a:t>
                      </a:r>
                    </a:p>
                  </a:txBody>
                  <a:tcPr marL="33844" marR="33844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7351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- Mémoire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- Stage industriel court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- Stage de recherche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33844" marR="3384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65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UE</a:t>
                      </a: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SimSun"/>
                          <a:cs typeface="+mn-cs"/>
                        </a:rPr>
                        <a:t> </a:t>
                      </a:r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transversale</a:t>
                      </a:r>
                    </a:p>
                  </a:txBody>
                  <a:tcPr marL="33844" marR="33844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03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Anglais Technique</a:t>
                      </a:r>
                    </a:p>
                  </a:txBody>
                  <a:tcPr marL="33844" marR="3384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9" name="Tableau 78"/>
          <p:cNvGraphicFramePr>
            <a:graphicFrameLocks noGrp="1"/>
          </p:cNvGraphicFramePr>
          <p:nvPr/>
        </p:nvGraphicFramePr>
        <p:xfrm>
          <a:off x="5191125" y="3055938"/>
          <a:ext cx="1652500" cy="3132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500"/>
              </a:tblGrid>
              <a:tr h="259292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+mn-cs"/>
                        </a:rPr>
                        <a:t>Semestre 4</a:t>
                      </a:r>
                    </a:p>
                  </a:txBody>
                  <a:tcPr/>
                </a:tc>
              </a:tr>
              <a:tr h="2515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UE fondamentale 1</a:t>
                      </a:r>
                      <a:endParaRPr lang="fr-FR" sz="9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266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Maths 4 : Fonctions  de la variable complexe et fonctions spéciales 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33844" marR="33844"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280387">
                <a:tc>
                  <a:txBody>
                    <a:bodyPr/>
                    <a:lstStyle/>
                    <a:p>
                      <a:pPr rtl="0"/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Maths 5 : Méthodes numériques appliquées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33844" marR="33844"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UE fondamentale 2</a:t>
                      </a:r>
                      <a:endParaRPr lang="fr-FR" sz="900" b="0" dirty="0" smtClean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/>
                </a:tc>
              </a:tr>
              <a:tr h="189653">
                <a:tc>
                  <a:txBody>
                    <a:bodyPr/>
                    <a:lstStyle/>
                    <a:p>
                      <a:pPr rtl="0"/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électronique fondamentale 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33844" marR="33844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électrotechnique fondamentale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33844" marR="33844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2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 smtClean="0">
                          <a:latin typeface="Arial" pitchFamily="34" charset="0"/>
                          <a:cs typeface="Arial" pitchFamily="34" charset="0"/>
                        </a:rPr>
                        <a:t>UE méthodologie</a:t>
                      </a:r>
                      <a:endParaRPr lang="fr-FR" sz="900" b="0" dirty="0" smtClean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33844" marR="33844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83927">
                <a:tc>
                  <a:txBody>
                    <a:bodyPr/>
                    <a:lstStyle/>
                    <a:p>
                      <a:pPr rtl="0"/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TP de méthodes numériques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33844" marR="3384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TP électronique fondamentale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33844" marR="3384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TP électrotechnique fondamentale</a:t>
                      </a:r>
                    </a:p>
                  </a:txBody>
                  <a:tcPr marL="33844" marR="3384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64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UE</a:t>
                      </a:r>
                      <a:r>
                        <a:rPr lang="fr-FR" sz="9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transversale</a:t>
                      </a:r>
                    </a:p>
                  </a:txBody>
                  <a:tcPr marL="33844" marR="33844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85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Arial Narrow" pitchFamily="34" charset="0"/>
                        </a:rPr>
                        <a:t>Anglais technique</a:t>
                      </a:r>
                      <a:endParaRPr lang="fr-FR" sz="900" dirty="0" smtClean="0">
                        <a:latin typeface="Arial Narrow" pitchFamily="34" charset="0"/>
                        <a:ea typeface="SimSun"/>
                      </a:endParaRPr>
                    </a:p>
                  </a:txBody>
                  <a:tcPr marL="33844" marR="3384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Technique d’expression écrite, orale</a:t>
                      </a:r>
                    </a:p>
                  </a:txBody>
                  <a:tcPr marL="33844" marR="3384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Technique de communication</a:t>
                      </a:r>
                    </a:p>
                  </a:txBody>
                  <a:tcPr marL="33844" marR="3384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0" name="Tableau 79"/>
          <p:cNvGraphicFramePr>
            <a:graphicFrameLocks noGrp="1"/>
          </p:cNvGraphicFramePr>
          <p:nvPr/>
        </p:nvGraphicFramePr>
        <p:xfrm>
          <a:off x="6942138" y="3051175"/>
          <a:ext cx="1675537" cy="325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537"/>
              </a:tblGrid>
              <a:tr h="282943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+mn-cs"/>
                        </a:rPr>
                        <a:t>Semestre 5</a:t>
                      </a:r>
                    </a:p>
                  </a:txBody>
                  <a:tcPr anchor="ctr"/>
                </a:tc>
              </a:tr>
              <a:tr h="2357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UE</a:t>
                      </a:r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latin typeface="Times New Roman"/>
                          <a:ea typeface="SimSun"/>
                          <a:cs typeface="+mn-cs"/>
                        </a:rPr>
                        <a:t> </a:t>
                      </a:r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fondamentale</a:t>
                      </a:r>
                      <a:endParaRPr lang="fr-FR" sz="9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76284">
                <a:tc>
                  <a:txBody>
                    <a:bodyPr/>
                    <a:lstStyle/>
                    <a:p>
                      <a:pPr rtl="0"/>
                      <a:r>
                        <a:rPr lang="en-US" sz="90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Automatique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des </a:t>
                      </a:r>
                      <a:r>
                        <a:rPr lang="en-US" sz="90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Systèmes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Continus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33844" marR="33844"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282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Instrumentation, Métrologie et Régulation Industrielle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33844" marR="33844"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282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Actionneurs 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et Techniques </a:t>
                      </a: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d’Entraînement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33844" marR="33844"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1797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Informatique Industrielle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33844" marR="33844"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2357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UE</a:t>
                      </a:r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latin typeface="Times New Roman"/>
                          <a:ea typeface="SimSun"/>
                          <a:cs typeface="+mn-cs"/>
                        </a:rPr>
                        <a:t> </a:t>
                      </a:r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méthodologie</a:t>
                      </a:r>
                    </a:p>
                  </a:txBody>
                  <a:tcPr anchor="ctr"/>
                </a:tc>
              </a:tr>
              <a:tr h="14147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TP Automat. des Syst. </a:t>
                      </a:r>
                      <a:r>
                        <a:rPr lang="en-US" sz="90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Continus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33844" marR="33844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15875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TP </a:t>
                      </a:r>
                      <a:r>
                        <a:rPr lang="fr-FR" sz="90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Instrum</a:t>
                      </a: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., </a:t>
                      </a:r>
                      <a:r>
                        <a:rPr lang="fr-FR" sz="90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Métrol</a:t>
                      </a: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. et </a:t>
                      </a:r>
                      <a:r>
                        <a:rPr lang="fr-FR" sz="90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Régul</a:t>
                      </a: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90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Indust</a:t>
                      </a: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.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33844" marR="33844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16796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TP Action. 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et </a:t>
                      </a:r>
                      <a:r>
                        <a:rPr lang="en-US" sz="90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Techni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d’entraînement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33844" marR="33844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16417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TP Informatique Industrielle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33844" marR="33844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1414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UE</a:t>
                      </a:r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latin typeface="Times New Roman"/>
                          <a:ea typeface="SimSun"/>
                          <a:cs typeface="+mn-cs"/>
                        </a:rPr>
                        <a:t> </a:t>
                      </a:r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découverte</a:t>
                      </a:r>
                    </a:p>
                  </a:txBody>
                  <a:tcPr marL="33844" marR="33844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0958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Physique pour le Génie Electrique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33844" marR="33844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414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UE transversale</a:t>
                      </a:r>
                    </a:p>
                  </a:txBody>
                  <a:tcPr marL="33844" marR="33844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7184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Terminologie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33844" marR="3384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294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Introduction au management et au marketing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33844" marR="3384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2" name="Rectangle 80"/>
          <p:cNvSpPr>
            <a:spLocks noChangeArrowheads="1"/>
          </p:cNvSpPr>
          <p:nvPr/>
        </p:nvSpPr>
        <p:spPr bwMode="auto">
          <a:xfrm>
            <a:off x="5164138" y="6435725"/>
            <a:ext cx="5230812" cy="2778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Laboratoires Pédagogiques et Equipements</a:t>
            </a:r>
            <a:r>
              <a:rPr lang="fr-FR" sz="1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83" name="Text Box 17155"/>
          <p:cNvSpPr txBox="1">
            <a:spLocks noChangeArrowheads="1"/>
          </p:cNvSpPr>
          <p:nvPr/>
        </p:nvSpPr>
        <p:spPr bwMode="auto">
          <a:xfrm>
            <a:off x="295275" y="11907838"/>
            <a:ext cx="10136188" cy="27918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tIns="46800" bIns="4680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Photos de Laboratoires pédagogiques de Génie Electrique</a:t>
            </a:r>
          </a:p>
        </p:txBody>
      </p:sp>
      <p:pic>
        <p:nvPicPr>
          <p:cNvPr id="2240" name="Picture 162" descr="spic0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0388" y="1135063"/>
            <a:ext cx="10636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" name="Text Box 17070"/>
          <p:cNvSpPr txBox="1">
            <a:spLocks noChangeArrowheads="1"/>
          </p:cNvSpPr>
          <p:nvPr/>
        </p:nvSpPr>
        <p:spPr bwMode="auto">
          <a:xfrm>
            <a:off x="328613" y="8911179"/>
            <a:ext cx="4775200" cy="26379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46800" bIns="46800">
            <a:spAutoFit/>
          </a:bodyPr>
          <a:lstStyle/>
          <a:p>
            <a:pPr>
              <a:defRPr/>
            </a:pPr>
            <a:r>
              <a:rPr lang="en-US" sz="11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Poursuite</a:t>
            </a:r>
            <a:r>
              <a:rPr lang="en-US" sz="11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des </a:t>
            </a:r>
            <a:r>
              <a:rPr lang="en-US" sz="11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études</a:t>
            </a:r>
            <a:endParaRPr lang="fr-FR" sz="11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7" name="Text Box 17066"/>
          <p:cNvSpPr txBox="1">
            <a:spLocks noChangeArrowheads="1"/>
          </p:cNvSpPr>
          <p:nvPr/>
        </p:nvSpPr>
        <p:spPr bwMode="auto">
          <a:xfrm>
            <a:off x="331788" y="9232882"/>
            <a:ext cx="4765675" cy="990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tIns="0" bIns="0"/>
          <a:lstStyle/>
          <a:p>
            <a:pPr algn="justLow">
              <a:defRPr/>
            </a:pPr>
            <a:r>
              <a:rPr lang="en-US" sz="1000" dirty="0" err="1">
                <a:latin typeface="Arial" pitchFamily="34" charset="0"/>
              </a:rPr>
              <a:t>L’accès</a:t>
            </a:r>
            <a:r>
              <a:rPr lang="en-US" sz="1000" dirty="0">
                <a:latin typeface="Arial" pitchFamily="34" charset="0"/>
              </a:rPr>
              <a:t> à des formations de type Master (</a:t>
            </a:r>
            <a:r>
              <a:rPr lang="en-US" sz="1000" dirty="0" err="1">
                <a:latin typeface="Arial" pitchFamily="34" charset="0"/>
              </a:rPr>
              <a:t>professionnel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ou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recherche</a:t>
            </a:r>
            <a:r>
              <a:rPr lang="en-US" sz="1000" dirty="0">
                <a:latin typeface="Arial" pitchFamily="34" charset="0"/>
              </a:rPr>
              <a:t>) </a:t>
            </a:r>
            <a:r>
              <a:rPr lang="en-US" sz="1000" dirty="0" err="1">
                <a:latin typeface="Arial" pitchFamily="34" charset="0"/>
              </a:rPr>
              <a:t>est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ouverte</a:t>
            </a:r>
            <a:r>
              <a:rPr lang="en-US" sz="1000" dirty="0">
                <a:latin typeface="Arial" pitchFamily="34" charset="0"/>
              </a:rPr>
              <a:t> aux </a:t>
            </a:r>
            <a:r>
              <a:rPr lang="en-US" sz="1000" dirty="0" err="1">
                <a:latin typeface="Arial" pitchFamily="34" charset="0"/>
              </a:rPr>
              <a:t>étudiants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ayant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acquis</a:t>
            </a:r>
            <a:r>
              <a:rPr lang="en-US" sz="1000" dirty="0">
                <a:latin typeface="Arial" pitchFamily="34" charset="0"/>
              </a:rPr>
              <a:t> la </a:t>
            </a:r>
            <a:r>
              <a:rPr lang="en-US" sz="1000" dirty="0" err="1">
                <a:latin typeface="Arial" pitchFamily="34" charset="0"/>
              </a:rPr>
              <a:t>licence</a:t>
            </a:r>
            <a:r>
              <a:rPr lang="en-US" sz="1000" dirty="0">
                <a:latin typeface="Arial" pitchFamily="34" charset="0"/>
              </a:rPr>
              <a:t>.</a:t>
            </a:r>
            <a:endParaRPr lang="fr-FR" sz="1000" dirty="0">
              <a:latin typeface="Arial" pitchFamily="34" charset="0"/>
            </a:endParaRPr>
          </a:p>
          <a:p>
            <a:pPr marL="216000" indent="360000" algn="just">
              <a:buFont typeface="Wingdings" pitchFamily="2" charset="2"/>
              <a:buChar char="Ø"/>
              <a:defRPr/>
            </a:pPr>
            <a:r>
              <a:rPr lang="en-US" sz="1000" dirty="0">
                <a:latin typeface="Arial" pitchFamily="34" charset="0"/>
              </a:rPr>
              <a:t>Master </a:t>
            </a:r>
            <a:r>
              <a:rPr lang="en-US" sz="1000" dirty="0" err="1">
                <a:latin typeface="Arial" pitchFamily="34" charset="0"/>
              </a:rPr>
              <a:t>Commande</a:t>
            </a:r>
            <a:r>
              <a:rPr lang="en-US" sz="1000" dirty="0">
                <a:latin typeface="Arial" pitchFamily="34" charset="0"/>
              </a:rPr>
              <a:t> des </a:t>
            </a:r>
            <a:r>
              <a:rPr lang="en-US" sz="1000" dirty="0" err="1">
                <a:latin typeface="Arial" pitchFamily="34" charset="0"/>
              </a:rPr>
              <a:t>systèmes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électriques</a:t>
            </a:r>
            <a:endParaRPr lang="en-US" sz="1000" dirty="0">
              <a:latin typeface="Arial" pitchFamily="34" charset="0"/>
            </a:endParaRPr>
          </a:p>
          <a:p>
            <a:pPr marL="216000" indent="360000" algn="just">
              <a:buFont typeface="Wingdings" pitchFamily="2" charset="2"/>
              <a:buChar char="Ø"/>
              <a:defRPr/>
            </a:pPr>
            <a:r>
              <a:rPr lang="en-US" sz="1000" dirty="0">
                <a:latin typeface="Arial" pitchFamily="34" charset="0"/>
              </a:rPr>
              <a:t>Master </a:t>
            </a:r>
            <a:r>
              <a:rPr lang="en-US" sz="1000" dirty="0" err="1">
                <a:latin typeface="Arial" pitchFamily="34" charset="0"/>
              </a:rPr>
              <a:t>Réseaux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électriques</a:t>
            </a:r>
            <a:r>
              <a:rPr lang="en-US" sz="1000" dirty="0">
                <a:latin typeface="Arial" pitchFamily="34" charset="0"/>
              </a:rPr>
              <a:t> et Haute tension</a:t>
            </a:r>
          </a:p>
          <a:p>
            <a:pPr marL="216000" indent="360000" algn="just">
              <a:buFont typeface="Wingdings" pitchFamily="2" charset="2"/>
              <a:buChar char="Ø"/>
              <a:defRPr/>
            </a:pPr>
            <a:r>
              <a:rPr lang="en-US" sz="1000" dirty="0">
                <a:latin typeface="Arial" pitchFamily="34" charset="0"/>
              </a:rPr>
              <a:t>Master </a:t>
            </a:r>
            <a:r>
              <a:rPr lang="en-US" sz="1000" dirty="0" err="1">
                <a:latin typeface="Arial" pitchFamily="34" charset="0"/>
              </a:rPr>
              <a:t>automatisation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fr-FR" sz="1000" dirty="0">
                <a:latin typeface="Arial" pitchFamily="34" charset="0"/>
              </a:rPr>
              <a:t>et </a:t>
            </a:r>
            <a:r>
              <a:rPr lang="fr-FR" sz="1000" dirty="0" err="1">
                <a:latin typeface="Arial" pitchFamily="34" charset="0"/>
              </a:rPr>
              <a:t>controle</a:t>
            </a:r>
            <a:r>
              <a:rPr lang="fr-FR" sz="1000" dirty="0">
                <a:latin typeface="Arial" pitchFamily="34" charset="0"/>
              </a:rPr>
              <a:t> des </a:t>
            </a:r>
            <a:r>
              <a:rPr lang="fr-FR" sz="1000" dirty="0" err="1">
                <a:latin typeface="Arial" pitchFamily="34" charset="0"/>
              </a:rPr>
              <a:t>systemes</a:t>
            </a:r>
            <a:r>
              <a:rPr lang="fr-FR" sz="1000" dirty="0">
                <a:latin typeface="Arial" pitchFamily="34" charset="0"/>
              </a:rPr>
              <a:t> industriels</a:t>
            </a:r>
            <a:endParaRPr lang="en-US" sz="1000" dirty="0">
              <a:latin typeface="Arial" pitchFamily="34" charset="0"/>
            </a:endParaRPr>
          </a:p>
          <a:p>
            <a:pPr marL="216000" indent="360000" algn="just">
              <a:buFont typeface="Wingdings" pitchFamily="2" charset="2"/>
              <a:buChar char="Ø"/>
              <a:defRPr/>
            </a:pPr>
            <a:r>
              <a:rPr lang="en-US" sz="1000" dirty="0">
                <a:latin typeface="Arial" pitchFamily="34" charset="0"/>
              </a:rPr>
              <a:t>Master </a:t>
            </a:r>
            <a:r>
              <a:rPr lang="en-US" sz="1000" dirty="0" err="1">
                <a:latin typeface="Arial" pitchFamily="34" charset="0"/>
              </a:rPr>
              <a:t>Informatique</a:t>
            </a:r>
            <a:r>
              <a:rPr lang="en-US" sz="1000" dirty="0">
                <a:latin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</a:rPr>
              <a:t>Industrielle</a:t>
            </a:r>
            <a:endParaRPr lang="fr-FR" sz="1000" dirty="0">
              <a:latin typeface="Arial" pitchFamily="34" charset="0"/>
            </a:endParaRPr>
          </a:p>
          <a:p>
            <a:pPr>
              <a:defRPr/>
            </a:pPr>
            <a:r>
              <a:rPr lang="en-US" sz="1000" dirty="0">
                <a:latin typeface="Arial" pitchFamily="34" charset="0"/>
              </a:rPr>
              <a:t> </a:t>
            </a:r>
            <a:endParaRPr lang="fr-FR" sz="1000" dirty="0">
              <a:latin typeface="Arial" pitchFamily="34" charset="0"/>
            </a:endParaRPr>
          </a:p>
          <a:p>
            <a:pPr>
              <a:defRPr/>
            </a:pPr>
            <a:r>
              <a:rPr lang="en-US" sz="1000" dirty="0">
                <a:latin typeface="Arial" pitchFamily="34" charset="0"/>
              </a:rPr>
              <a:t> </a:t>
            </a:r>
            <a:endParaRPr lang="fr-FR" sz="1000" dirty="0">
              <a:latin typeface="Arial" pitchFamily="34" charset="0"/>
            </a:endParaRPr>
          </a:p>
          <a:p>
            <a:pPr algn="just">
              <a:defRPr/>
            </a:pPr>
            <a:endParaRPr lang="fr-FR" dirty="0">
              <a:latin typeface="Arial" pitchFamily="34" charset="0"/>
            </a:endParaRPr>
          </a:p>
        </p:txBody>
      </p:sp>
      <p:sp>
        <p:nvSpPr>
          <p:cNvPr id="88" name="Text Box 17072"/>
          <p:cNvSpPr txBox="1">
            <a:spLocks noChangeArrowheads="1"/>
          </p:cNvSpPr>
          <p:nvPr/>
        </p:nvSpPr>
        <p:spPr bwMode="auto">
          <a:xfrm>
            <a:off x="1733550" y="1176338"/>
            <a:ext cx="7215188" cy="11858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l" defTabSz="293688">
              <a:defRPr/>
            </a:pPr>
            <a:endParaRPr lang="fr-FR" sz="1000" b="1" i="1" dirty="0">
              <a:solidFill>
                <a:srgbClr val="000000"/>
              </a:solidFill>
              <a:latin typeface="Cambria" pitchFamily="18" charset="0"/>
            </a:endParaRPr>
          </a:p>
          <a:p>
            <a:pPr algn="l" defTabSz="293688">
              <a:defRPr/>
            </a:pPr>
            <a:endParaRPr lang="fr-FR" sz="1200" dirty="0">
              <a:latin typeface="Times New Roman" pitchFamily="18" charset="0"/>
            </a:endParaRPr>
          </a:p>
          <a:p>
            <a:pPr algn="l" defTabSz="293688">
              <a:defRPr/>
            </a:pPr>
            <a:endParaRPr lang="fr-FR" sz="1200" dirty="0">
              <a:latin typeface="Times New Roman" pitchFamily="18" charset="0"/>
            </a:endParaRPr>
          </a:p>
          <a:p>
            <a:pPr algn="l" defTabSz="293688">
              <a:defRPr/>
            </a:pPr>
            <a:endParaRPr lang="fr-FR" sz="1200" dirty="0">
              <a:latin typeface="Times New Roman" pitchFamily="18" charset="0"/>
            </a:endParaRPr>
          </a:p>
          <a:p>
            <a:pPr algn="l" defTabSz="293688">
              <a:defRPr/>
            </a:pPr>
            <a:endParaRPr lang="fr-FR" sz="1200" dirty="0">
              <a:latin typeface="Times New Roman" pitchFamily="18" charset="0"/>
            </a:endParaRPr>
          </a:p>
          <a:p>
            <a:pPr defTabSz="293688">
              <a:defRPr/>
            </a:pPr>
            <a:endParaRPr lang="fr-FR" dirty="0"/>
          </a:p>
        </p:txBody>
      </p:sp>
      <p:graphicFrame>
        <p:nvGraphicFramePr>
          <p:cNvPr id="89" name="Tableau 88"/>
          <p:cNvGraphicFramePr>
            <a:graphicFrameLocks noGrp="1"/>
          </p:cNvGraphicFramePr>
          <p:nvPr/>
        </p:nvGraphicFramePr>
        <p:xfrm>
          <a:off x="1790700" y="1206500"/>
          <a:ext cx="712893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311"/>
                <a:gridCol w="2376311"/>
                <a:gridCol w="2376311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"/>
                          <a:ea typeface="SimSun"/>
                          <a:cs typeface="Traditional Arabic"/>
                        </a:rPr>
                        <a:t>Domaine</a:t>
                      </a:r>
                      <a:endParaRPr lang="fr-FR" sz="1800" b="1" dirty="0">
                        <a:latin typeface="Century"/>
                        <a:ea typeface="SimSu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"/>
                          <a:ea typeface="SimSun"/>
                          <a:cs typeface="Traditional Arabic"/>
                        </a:rPr>
                        <a:t>Filière</a:t>
                      </a:r>
                      <a:endParaRPr lang="fr-FR" sz="1800" b="1" dirty="0">
                        <a:latin typeface="Century"/>
                        <a:ea typeface="SimSu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"/>
                          <a:ea typeface="SimSun"/>
                          <a:cs typeface="Traditional Arabic"/>
                        </a:rPr>
                        <a:t>Spécialité</a:t>
                      </a:r>
                      <a:endParaRPr lang="fr-FR" sz="1800" b="1" dirty="0">
                        <a:latin typeface="Century"/>
                        <a:ea typeface="SimSu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Arial"/>
                          <a:ea typeface="SimSun"/>
                          <a:cs typeface="Traditional Arabic"/>
                        </a:rPr>
                        <a:t>Sciences </a:t>
                      </a:r>
                      <a:r>
                        <a:rPr lang="en-US" sz="1100" b="1" dirty="0">
                          <a:latin typeface="Arial"/>
                          <a:ea typeface="SimSun"/>
                          <a:cs typeface="Traditional Arabic"/>
                        </a:rPr>
                        <a:t>et Techniques</a:t>
                      </a:r>
                      <a:endParaRPr lang="fr-FR" sz="1400" b="1" dirty="0">
                        <a:latin typeface="Century"/>
                        <a:ea typeface="SimSu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err="1" smtClean="0">
                          <a:latin typeface="Arial"/>
                          <a:ea typeface="SimSun"/>
                          <a:cs typeface="Traditional Arabic"/>
                        </a:rPr>
                        <a:t>Génie</a:t>
                      </a:r>
                      <a:r>
                        <a:rPr lang="en-US" sz="1100" b="1" dirty="0" smtClean="0">
                          <a:latin typeface="Arial"/>
                          <a:ea typeface="SimSun"/>
                          <a:cs typeface="Traditional Arabic"/>
                        </a:rPr>
                        <a:t> </a:t>
                      </a:r>
                      <a:r>
                        <a:rPr lang="en-US" sz="1100" b="1" dirty="0" err="1">
                          <a:latin typeface="Arial"/>
                          <a:ea typeface="SimSun"/>
                          <a:cs typeface="Traditional Arabic"/>
                        </a:rPr>
                        <a:t>Electrique</a:t>
                      </a:r>
                      <a:endParaRPr lang="fr-FR" sz="1400" b="1" dirty="0">
                        <a:latin typeface="Century"/>
                        <a:ea typeface="SimSu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err="1" smtClean="0">
                          <a:latin typeface="Arial"/>
                          <a:ea typeface="SimSun"/>
                          <a:cs typeface="Traditional Arabic"/>
                        </a:rPr>
                        <a:t>Automatique</a:t>
                      </a:r>
                      <a:endParaRPr lang="fr-FR" sz="1400" b="1" dirty="0">
                        <a:latin typeface="Century"/>
                        <a:ea typeface="SimSu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latin typeface="Arial Narrow" pitchFamily="34" charset="0"/>
                          <a:ea typeface="SimSun"/>
                          <a:cs typeface="Traditional Arabic"/>
                        </a:rPr>
                        <a:t>Responsable: Mr BELFEDAL Cheikh</a:t>
                      </a:r>
                      <a:endParaRPr lang="fr-FR" sz="1200" b="1" dirty="0">
                        <a:latin typeface="Arial Narrow" pitchFamily="34" charset="0"/>
                        <a:ea typeface="SimSu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latin typeface="Arial Narrow" pitchFamily="34" charset="0"/>
                          <a:ea typeface="SimSun"/>
                          <a:cs typeface="Traditional Arabic"/>
                        </a:rPr>
                        <a:t>Responsable: Mr SAHLI Belgacem</a:t>
                      </a:r>
                      <a:endParaRPr lang="fr-FR" sz="1200" b="1" dirty="0">
                        <a:latin typeface="Arial Narrow" pitchFamily="34" charset="0"/>
                        <a:ea typeface="SimSu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latin typeface="Arial Narrow" pitchFamily="34" charset="0"/>
                          <a:ea typeface="SimSun"/>
                          <a:cs typeface="Traditional Arabic"/>
                        </a:rPr>
                        <a:t>Responsable: Mr SEBAA </a:t>
                      </a:r>
                      <a:r>
                        <a:rPr lang="fr-FR" sz="1200" b="1" dirty="0" err="1" smtClean="0">
                          <a:latin typeface="Arial Narrow" pitchFamily="34" charset="0"/>
                          <a:ea typeface="SimSun"/>
                          <a:cs typeface="Traditional Arabic"/>
                        </a:rPr>
                        <a:t>Morsli</a:t>
                      </a:r>
                      <a:endParaRPr lang="fr-FR" sz="1200" b="1" dirty="0">
                        <a:latin typeface="Arial Narrow" pitchFamily="34" charset="0"/>
                        <a:ea typeface="SimSu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0" name="Rectangle 17676"/>
          <p:cNvSpPr>
            <a:spLocks noChangeArrowheads="1"/>
          </p:cNvSpPr>
          <p:nvPr/>
        </p:nvSpPr>
        <p:spPr bwMode="auto">
          <a:xfrm>
            <a:off x="3690938" y="12217400"/>
            <a:ext cx="3348037" cy="2506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29492" tIns="0" rIns="29492" bIns="0" anchor="ctr"/>
          <a:lstStyle/>
          <a:p>
            <a:pPr indent="42863" defTabSz="293688">
              <a:defRPr/>
            </a:pPr>
            <a:endParaRPr lang="fr-FR" sz="1100">
              <a:cs typeface="Arial" charset="0"/>
            </a:endParaRPr>
          </a:p>
        </p:txBody>
      </p:sp>
      <p:sp>
        <p:nvSpPr>
          <p:cNvPr id="91" name="Rectangle 17676"/>
          <p:cNvSpPr>
            <a:spLocks noChangeArrowheads="1"/>
          </p:cNvSpPr>
          <p:nvPr/>
        </p:nvSpPr>
        <p:spPr bwMode="auto">
          <a:xfrm>
            <a:off x="7069138" y="12225338"/>
            <a:ext cx="3348037" cy="25066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29492" tIns="0" rIns="29492" bIns="0" anchor="ctr"/>
          <a:lstStyle/>
          <a:p>
            <a:pPr indent="42863" defTabSz="293688">
              <a:defRPr/>
            </a:pPr>
            <a:endParaRPr lang="fr-FR" sz="1100">
              <a:cs typeface="Arial" charset="0"/>
            </a:endParaRPr>
          </a:p>
        </p:txBody>
      </p:sp>
      <p:pic>
        <p:nvPicPr>
          <p:cNvPr id="2265" name="Image 64" descr="photos_labo 13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16338" y="12242800"/>
            <a:ext cx="3313112" cy="245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66" name="Image 66" descr="photos_labo 14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86600" y="12242800"/>
            <a:ext cx="3311525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" name="Text Box 17066"/>
          <p:cNvSpPr txBox="1">
            <a:spLocks noChangeArrowheads="1"/>
          </p:cNvSpPr>
          <p:nvPr/>
        </p:nvSpPr>
        <p:spPr bwMode="auto">
          <a:xfrm>
            <a:off x="322263" y="10553682"/>
            <a:ext cx="4765675" cy="1320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144000" tIns="36000"/>
          <a:lstStyle/>
          <a:p>
            <a:pPr marL="180000" indent="360000" algn="just">
              <a:buFont typeface="Wingdings" pitchFamily="2" charset="2"/>
              <a:buChar char="Ø"/>
              <a:defRPr/>
            </a:pPr>
            <a:r>
              <a:rPr lang="fr-FR" sz="1000" dirty="0">
                <a:latin typeface="Arial" pitchFamily="34" charset="0"/>
              </a:rPr>
              <a:t>Secteur Industriel : </a:t>
            </a:r>
          </a:p>
          <a:p>
            <a:pPr marL="180000" indent="720000" algn="just">
              <a:defRPr/>
            </a:pPr>
            <a:r>
              <a:rPr lang="fr-FR" sz="800" dirty="0">
                <a:latin typeface="Arial" pitchFamily="34" charset="0"/>
              </a:rPr>
              <a:t>SONELGAZ,  </a:t>
            </a:r>
          </a:p>
          <a:p>
            <a:pPr marL="180000" indent="720000" algn="just">
              <a:defRPr/>
            </a:pPr>
            <a:r>
              <a:rPr lang="fr-FR" sz="800" dirty="0">
                <a:latin typeface="Arial" pitchFamily="34" charset="0"/>
              </a:rPr>
              <a:t>ENFT, </a:t>
            </a:r>
          </a:p>
          <a:p>
            <a:pPr marL="180000" indent="720000" algn="just">
              <a:defRPr/>
            </a:pPr>
            <a:r>
              <a:rPr lang="fr-FR" sz="800" dirty="0">
                <a:latin typeface="Arial" pitchFamily="34" charset="0"/>
              </a:rPr>
              <a:t>ENPEC,   </a:t>
            </a:r>
          </a:p>
          <a:p>
            <a:pPr marL="180000" indent="720000" algn="just">
              <a:defRPr/>
            </a:pPr>
            <a:r>
              <a:rPr lang="fr-FR" sz="800" dirty="0">
                <a:latin typeface="Arial" pitchFamily="34" charset="0"/>
              </a:rPr>
              <a:t>ENTPL</a:t>
            </a:r>
          </a:p>
          <a:p>
            <a:pPr marL="180000" indent="720000" algn="just">
              <a:defRPr/>
            </a:pPr>
            <a:r>
              <a:rPr lang="fr-FR" sz="800" dirty="0">
                <a:latin typeface="Arial" pitchFamily="34" charset="0"/>
              </a:rPr>
              <a:t>BTK DE Tiaret,</a:t>
            </a:r>
          </a:p>
          <a:p>
            <a:pPr marL="180000" indent="720000" algn="just">
              <a:defRPr/>
            </a:pPr>
            <a:r>
              <a:rPr lang="fr-FR" sz="800" dirty="0">
                <a:latin typeface="Arial" pitchFamily="34" charset="0"/>
              </a:rPr>
              <a:t>OROLAIT .</a:t>
            </a:r>
          </a:p>
          <a:p>
            <a:pPr marL="180000" indent="360000" algn="just">
              <a:buFont typeface="Wingdings" pitchFamily="2" charset="2"/>
              <a:buChar char="Ø"/>
              <a:defRPr/>
            </a:pPr>
            <a:r>
              <a:rPr lang="fr-FR" sz="1000" dirty="0">
                <a:latin typeface="Arial" pitchFamily="34" charset="0"/>
              </a:rPr>
              <a:t>Secteurs Industriels privé régional et national.</a:t>
            </a:r>
          </a:p>
          <a:p>
            <a:pPr marL="180000" indent="360000" algn="just">
              <a:buFont typeface="Wingdings" pitchFamily="2" charset="2"/>
              <a:buChar char="Ø"/>
              <a:defRPr/>
            </a:pPr>
            <a:r>
              <a:rPr lang="fr-FR" sz="1000" dirty="0">
                <a:latin typeface="Arial" pitchFamily="34" charset="0"/>
              </a:rPr>
              <a:t>Secteur recherche scientifique (Laboratoires).</a:t>
            </a:r>
            <a:r>
              <a:rPr lang="en-US" sz="1000" dirty="0">
                <a:latin typeface="Arial" pitchFamily="34" charset="0"/>
              </a:rPr>
              <a:t> </a:t>
            </a:r>
            <a:endParaRPr lang="fr-FR" sz="900" dirty="0">
              <a:latin typeface="Arial" pitchFamily="34" charset="0"/>
            </a:endParaRPr>
          </a:p>
        </p:txBody>
      </p:sp>
      <p:sp>
        <p:nvSpPr>
          <p:cNvPr id="70" name="Text Box 17070"/>
          <p:cNvSpPr txBox="1">
            <a:spLocks noChangeArrowheads="1"/>
          </p:cNvSpPr>
          <p:nvPr/>
        </p:nvSpPr>
        <p:spPr bwMode="auto">
          <a:xfrm>
            <a:off x="311150" y="10262646"/>
            <a:ext cx="4775200" cy="2560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46800" bIns="46800">
            <a:spAutoFit/>
          </a:bodyPr>
          <a:lstStyle/>
          <a:p>
            <a:pPr>
              <a:defRPr/>
            </a:pPr>
            <a:r>
              <a:rPr lang="fr-FR" sz="900" dirty="0"/>
              <a:t> </a:t>
            </a:r>
            <a:r>
              <a:rPr lang="fr-FR" sz="105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Potentialités régionales et nationales d’employabilité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ouvelle pré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29368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29368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Office\Modèles\Nouvelle présentation.pot</Template>
  <TotalTime>7940</TotalTime>
  <Words>536</Words>
  <Application>Microsoft Office PowerPoint</Application>
  <PresentationFormat>Personnalisé</PresentationFormat>
  <Paragraphs>137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Nouvelle présentation</vt:lpstr>
      <vt:lpstr>Diapositive 1</vt:lpstr>
    </vt:vector>
  </TitlesOfParts>
  <Company>L2EP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L2EP</dc:creator>
  <cp:lastModifiedBy>hassaine</cp:lastModifiedBy>
  <cp:revision>375</cp:revision>
  <cp:lastPrinted>2001-09-27T08:02:15Z</cp:lastPrinted>
  <dcterms:created xsi:type="dcterms:W3CDTF">2000-07-17T08:52:20Z</dcterms:created>
  <dcterms:modified xsi:type="dcterms:W3CDTF">2013-02-17T09:40:58Z</dcterms:modified>
</cp:coreProperties>
</file>